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9" r:id="rId1"/>
  </p:sldMasterIdLst>
  <p:notesMasterIdLst>
    <p:notesMasterId r:id="rId42"/>
  </p:notesMasterIdLst>
  <p:sldIdLst>
    <p:sldId id="256" r:id="rId2"/>
    <p:sldId id="257" r:id="rId3"/>
    <p:sldId id="258" r:id="rId4"/>
    <p:sldId id="259" r:id="rId5"/>
    <p:sldId id="260" r:id="rId6"/>
    <p:sldId id="262" r:id="rId7"/>
    <p:sldId id="300" r:id="rId8"/>
    <p:sldId id="301" r:id="rId9"/>
    <p:sldId id="302" r:id="rId10"/>
    <p:sldId id="303" r:id="rId11"/>
    <p:sldId id="304" r:id="rId12"/>
    <p:sldId id="305" r:id="rId13"/>
    <p:sldId id="306" r:id="rId14"/>
    <p:sldId id="265" r:id="rId15"/>
    <p:sldId id="266" r:id="rId16"/>
    <p:sldId id="269" r:id="rId17"/>
    <p:sldId id="270" r:id="rId18"/>
    <p:sldId id="272" r:id="rId19"/>
    <p:sldId id="295" r:id="rId20"/>
    <p:sldId id="274" r:id="rId21"/>
    <p:sldId id="273" r:id="rId22"/>
    <p:sldId id="275" r:id="rId23"/>
    <p:sldId id="276" r:id="rId24"/>
    <p:sldId id="277" r:id="rId25"/>
    <p:sldId id="278" r:id="rId26"/>
    <p:sldId id="280" r:id="rId27"/>
    <p:sldId id="284" r:id="rId28"/>
    <p:sldId id="282" r:id="rId29"/>
    <p:sldId id="296" r:id="rId30"/>
    <p:sldId id="285" r:id="rId31"/>
    <p:sldId id="286" r:id="rId32"/>
    <p:sldId id="287" r:id="rId33"/>
    <p:sldId id="288" r:id="rId34"/>
    <p:sldId id="289" r:id="rId35"/>
    <p:sldId id="290" r:id="rId36"/>
    <p:sldId id="291" r:id="rId37"/>
    <p:sldId id="292" r:id="rId38"/>
    <p:sldId id="294" r:id="rId39"/>
    <p:sldId id="297" r:id="rId40"/>
    <p:sldId id="298"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720" autoAdjust="0"/>
  </p:normalViewPr>
  <p:slideViewPr>
    <p:cSldViewPr snapToGrid="0">
      <p:cViewPr varScale="1">
        <p:scale>
          <a:sx n="79" d="100"/>
          <a:sy n="79"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6E9605-4B46-4010-BB67-9399D9133FDE}" type="datetimeFigureOut">
              <a:rPr lang="en-US" smtClean="0"/>
              <a:t>1/30/2018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EE9F5C-64E6-4083-913A-B0E65D507D74}" type="slidenum">
              <a:rPr lang="en-US" smtClean="0"/>
              <a:t>‹#›</a:t>
            </a:fld>
            <a:endParaRPr lang="en-US" dirty="0"/>
          </a:p>
        </p:txBody>
      </p:sp>
    </p:spTree>
    <p:extLst>
      <p:ext uri="{BB962C8B-B14F-4D97-AF65-F5344CB8AC3E}">
        <p14:creationId xmlns:p14="http://schemas.microsoft.com/office/powerpoint/2010/main" val="18755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opioid crisis in Vermont poses many challenges for DCF and the families we serve. Particularly, for our Family Service Division who has seen significant increases in the number of children coming into our custody at a very young age. Research has shown that adverse childhood experiences (ACES) such as abuse, neglect, domestic violence, substance use, mental illness, divorce and incarceration can contribute to a wide range of health problems for children throughout their lives including substance use disorders as adults.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children served by DCF programs are exposed to these stressful and traumatic events. While substance use assessment, treatment and recovery supports are vitally important to adults struggling with opioid addiction, we also need to address the impact opioids have on children. A holistic family-centered approach is needed that provides services and supports to the entire family struggling with opioid addiction. Without these services and supports, we risk a generation of children following in their parent’s footsteps of using substances to mask the pain of trauma left untreated.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presentation today will highlight the impact of opioids on our programs and families, the model programs and services we have put into place in response to this crisis and recommendations for building on current best practices to create additional services and supports to address the needs of children and families.</a:t>
            </a:r>
          </a:p>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1</a:t>
            </a:fld>
            <a:endParaRPr lang="en-US" dirty="0"/>
          </a:p>
        </p:txBody>
      </p:sp>
    </p:spTree>
    <p:extLst>
      <p:ext uri="{BB962C8B-B14F-4D97-AF65-F5344CB8AC3E}">
        <p14:creationId xmlns:p14="http://schemas.microsoft.com/office/powerpoint/2010/main" val="407705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state takes custody, OCS reviews child support order on a case by case basis. If reunification is the goal, then OCS may not modify the order. </a:t>
            </a:r>
          </a:p>
        </p:txBody>
      </p:sp>
      <p:sp>
        <p:nvSpPr>
          <p:cNvPr id="4" name="Slide Number Placeholder 3"/>
          <p:cNvSpPr>
            <a:spLocks noGrp="1"/>
          </p:cNvSpPr>
          <p:nvPr>
            <p:ph type="sldNum" sz="quarter" idx="10"/>
          </p:nvPr>
        </p:nvSpPr>
        <p:spPr/>
        <p:txBody>
          <a:bodyPr/>
          <a:lstStyle/>
          <a:p>
            <a:fld id="{08EE9F5C-64E6-4083-913A-B0E65D507D74}" type="slidenum">
              <a:rPr lang="en-US" smtClean="0"/>
              <a:t>17</a:t>
            </a:fld>
            <a:endParaRPr lang="en-US" dirty="0"/>
          </a:p>
        </p:txBody>
      </p:sp>
    </p:spTree>
    <p:extLst>
      <p:ext uri="{BB962C8B-B14F-4D97-AF65-F5344CB8AC3E}">
        <p14:creationId xmlns:p14="http://schemas.microsoft.com/office/powerpoint/2010/main" val="2519933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18</a:t>
            </a:fld>
            <a:endParaRPr lang="en-US" dirty="0"/>
          </a:p>
        </p:txBody>
      </p:sp>
    </p:spTree>
    <p:extLst>
      <p:ext uri="{BB962C8B-B14F-4D97-AF65-F5344CB8AC3E}">
        <p14:creationId xmlns:p14="http://schemas.microsoft.com/office/powerpoint/2010/main" val="228342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Charm is an inter-disciplinary and cross-agency team which coordinates care for pregnant and postpartum mothers with a history of opiate dependence and their babies.</a:t>
            </a:r>
          </a:p>
          <a:p>
            <a:endParaRPr lang="en-US" dirty="0"/>
          </a:p>
          <a:p>
            <a:r>
              <a:rPr lang="en-US" dirty="0"/>
              <a:t>Goal – improve the health and safety outcomes of babies born to women with a history of opiate dependence</a:t>
            </a:r>
          </a:p>
          <a:p>
            <a:endParaRPr lang="en-US" dirty="0"/>
          </a:p>
          <a:p>
            <a:r>
              <a:rPr lang="en-US" dirty="0"/>
              <a:t>Charm team empaneled as a child protection team – allows for information sharing among team members to identify and treat suspected child abuse/neglect.</a:t>
            </a:r>
          </a:p>
        </p:txBody>
      </p:sp>
      <p:sp>
        <p:nvSpPr>
          <p:cNvPr id="4" name="Slide Number Placeholder 3"/>
          <p:cNvSpPr>
            <a:spLocks noGrp="1"/>
          </p:cNvSpPr>
          <p:nvPr>
            <p:ph type="sldNum" sz="quarter" idx="10"/>
          </p:nvPr>
        </p:nvSpPr>
        <p:spPr/>
        <p:txBody>
          <a:bodyPr/>
          <a:lstStyle/>
          <a:p>
            <a:fld id="{08EE9F5C-64E6-4083-913A-B0E65D507D74}" type="slidenum">
              <a:rPr lang="en-US" smtClean="0"/>
              <a:t>19</a:t>
            </a:fld>
            <a:endParaRPr lang="en-US" dirty="0"/>
          </a:p>
        </p:txBody>
      </p:sp>
    </p:spTree>
    <p:extLst>
      <p:ext uri="{BB962C8B-B14F-4D97-AF65-F5344CB8AC3E}">
        <p14:creationId xmlns:p14="http://schemas.microsoft.com/office/powerpoint/2010/main" val="1350690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new criteria may lead to a report being accepted for an assessment or investigation. </a:t>
            </a:r>
          </a:p>
          <a:p>
            <a:endParaRPr lang="en-US" dirty="0"/>
          </a:p>
          <a:p>
            <a:r>
              <a:rPr lang="en-US" dirty="0"/>
              <a:t>Referral for SUD assessment and involvement of LUND RPP Case Manager. </a:t>
            </a:r>
          </a:p>
          <a:p>
            <a:endParaRPr lang="en-US" dirty="0"/>
          </a:p>
          <a:p>
            <a:r>
              <a:rPr lang="en-US" dirty="0"/>
              <a:t>If parent is addressing SUD, FSD engages in safety planning to allow the parent to maintain custody while they access treatment.</a:t>
            </a:r>
          </a:p>
        </p:txBody>
      </p:sp>
      <p:sp>
        <p:nvSpPr>
          <p:cNvPr id="4" name="Slide Number Placeholder 3"/>
          <p:cNvSpPr>
            <a:spLocks noGrp="1"/>
          </p:cNvSpPr>
          <p:nvPr>
            <p:ph type="sldNum" sz="quarter" idx="10"/>
          </p:nvPr>
        </p:nvSpPr>
        <p:spPr/>
        <p:txBody>
          <a:bodyPr/>
          <a:lstStyle/>
          <a:p>
            <a:fld id="{08EE9F5C-64E6-4083-913A-B0E65D507D74}" type="slidenum">
              <a:rPr lang="en-US" smtClean="0"/>
              <a:t>20</a:t>
            </a:fld>
            <a:endParaRPr lang="en-US" dirty="0"/>
          </a:p>
        </p:txBody>
      </p:sp>
    </p:spTree>
    <p:extLst>
      <p:ext uri="{BB962C8B-B14F-4D97-AF65-F5344CB8AC3E}">
        <p14:creationId xmlns:p14="http://schemas.microsoft.com/office/powerpoint/2010/main" val="4273701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2016 5,536 Safety Interventions conducted</a:t>
            </a:r>
          </a:p>
          <a:p>
            <a:endParaRPr lang="en-US" dirty="0"/>
          </a:p>
          <a:p>
            <a:r>
              <a:rPr lang="en-US" dirty="0"/>
              <a:t>UNCOPE screening tool used by departments and programs across AHS</a:t>
            </a:r>
          </a:p>
        </p:txBody>
      </p:sp>
      <p:sp>
        <p:nvSpPr>
          <p:cNvPr id="4" name="Slide Number Placeholder 3"/>
          <p:cNvSpPr>
            <a:spLocks noGrp="1"/>
          </p:cNvSpPr>
          <p:nvPr>
            <p:ph type="sldNum" sz="quarter" idx="10"/>
          </p:nvPr>
        </p:nvSpPr>
        <p:spPr/>
        <p:txBody>
          <a:bodyPr/>
          <a:lstStyle/>
          <a:p>
            <a:fld id="{08EE9F5C-64E6-4083-913A-B0E65D507D74}" type="slidenum">
              <a:rPr lang="en-US" smtClean="0"/>
              <a:t>21</a:t>
            </a:fld>
            <a:endParaRPr lang="en-US" dirty="0"/>
          </a:p>
        </p:txBody>
      </p:sp>
    </p:spTree>
    <p:extLst>
      <p:ext uri="{BB962C8B-B14F-4D97-AF65-F5344CB8AC3E}">
        <p14:creationId xmlns:p14="http://schemas.microsoft.com/office/powerpoint/2010/main" val="88130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22</a:t>
            </a:fld>
            <a:endParaRPr lang="en-US" dirty="0"/>
          </a:p>
        </p:txBody>
      </p:sp>
    </p:spTree>
    <p:extLst>
      <p:ext uri="{BB962C8B-B14F-4D97-AF65-F5344CB8AC3E}">
        <p14:creationId xmlns:p14="http://schemas.microsoft.com/office/powerpoint/2010/main" val="332190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LUND staff work in partnership with Family Services on the front end of the child welfare case to help parents access and engage in SUD treatment.</a:t>
            </a:r>
          </a:p>
          <a:p>
            <a:endParaRPr lang="en-US" dirty="0"/>
          </a:p>
          <a:p>
            <a:r>
              <a:rPr lang="en-US" dirty="0"/>
              <a:t>They provide consultation and information necessary to DCF in assessing child safety as it relates to parental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LUND has applied for a federal Regional Partnership Grant to expand scope of services. Grant allows for a one-year planning process before implementation so details have yet to be worked out.</a:t>
            </a:r>
          </a:p>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23</a:t>
            </a:fld>
            <a:endParaRPr lang="en-US" dirty="0"/>
          </a:p>
        </p:txBody>
      </p:sp>
    </p:spTree>
    <p:extLst>
      <p:ext uri="{BB962C8B-B14F-4D97-AF65-F5344CB8AC3E}">
        <p14:creationId xmlns:p14="http://schemas.microsoft.com/office/powerpoint/2010/main" val="377434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show how case management can have a positive impact on helping parent follow through on assessment and treatment</a:t>
            </a:r>
          </a:p>
        </p:txBody>
      </p:sp>
      <p:sp>
        <p:nvSpPr>
          <p:cNvPr id="4" name="Slide Number Placeholder 3"/>
          <p:cNvSpPr>
            <a:spLocks noGrp="1"/>
          </p:cNvSpPr>
          <p:nvPr>
            <p:ph type="sldNum" sz="quarter" idx="10"/>
          </p:nvPr>
        </p:nvSpPr>
        <p:spPr/>
        <p:txBody>
          <a:bodyPr/>
          <a:lstStyle/>
          <a:p>
            <a:fld id="{08EE9F5C-64E6-4083-913A-B0E65D507D74}" type="slidenum">
              <a:rPr lang="en-US" smtClean="0"/>
              <a:t>24</a:t>
            </a:fld>
            <a:endParaRPr lang="en-US" dirty="0"/>
          </a:p>
        </p:txBody>
      </p:sp>
    </p:spTree>
    <p:extLst>
      <p:ext uri="{BB962C8B-B14F-4D97-AF65-F5344CB8AC3E}">
        <p14:creationId xmlns:p14="http://schemas.microsoft.com/office/powerpoint/2010/main" val="356165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25</a:t>
            </a:fld>
            <a:endParaRPr lang="en-US" dirty="0"/>
          </a:p>
        </p:txBody>
      </p:sp>
    </p:spTree>
    <p:extLst>
      <p:ext uri="{BB962C8B-B14F-4D97-AF65-F5344CB8AC3E}">
        <p14:creationId xmlns:p14="http://schemas.microsoft.com/office/powerpoint/2010/main" val="295360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 Clinical Case Managers or Case Managers and Clinicians are available onsite in each district office</a:t>
            </a:r>
          </a:p>
        </p:txBody>
      </p:sp>
      <p:sp>
        <p:nvSpPr>
          <p:cNvPr id="4" name="Slide Number Placeholder 3"/>
          <p:cNvSpPr>
            <a:spLocks noGrp="1"/>
          </p:cNvSpPr>
          <p:nvPr>
            <p:ph type="sldNum" sz="quarter" idx="10"/>
          </p:nvPr>
        </p:nvSpPr>
        <p:spPr/>
        <p:txBody>
          <a:bodyPr/>
          <a:lstStyle/>
          <a:p>
            <a:fld id="{08EE9F5C-64E6-4083-913A-B0E65D507D74}" type="slidenum">
              <a:rPr lang="en-US" smtClean="0"/>
              <a:t>26</a:t>
            </a:fld>
            <a:endParaRPr lang="en-US" dirty="0"/>
          </a:p>
        </p:txBody>
      </p:sp>
    </p:spTree>
    <p:extLst>
      <p:ext uri="{BB962C8B-B14F-4D97-AF65-F5344CB8AC3E}">
        <p14:creationId xmlns:p14="http://schemas.microsoft.com/office/powerpoint/2010/main" val="21513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2</a:t>
            </a:fld>
            <a:endParaRPr lang="en-US" dirty="0"/>
          </a:p>
        </p:txBody>
      </p:sp>
    </p:spTree>
    <p:extLst>
      <p:ext uri="{BB962C8B-B14F-4D97-AF65-F5344CB8AC3E}">
        <p14:creationId xmlns:p14="http://schemas.microsoft.com/office/powerpoint/2010/main" val="1757089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is in the planning stage – staff have been hired, identifying RU families for the pilot and developing outcome measures </a:t>
            </a:r>
          </a:p>
        </p:txBody>
      </p:sp>
      <p:sp>
        <p:nvSpPr>
          <p:cNvPr id="4" name="Slide Number Placeholder 3"/>
          <p:cNvSpPr>
            <a:spLocks noGrp="1"/>
          </p:cNvSpPr>
          <p:nvPr>
            <p:ph type="sldNum" sz="quarter" idx="10"/>
          </p:nvPr>
        </p:nvSpPr>
        <p:spPr/>
        <p:txBody>
          <a:bodyPr/>
          <a:lstStyle/>
          <a:p>
            <a:fld id="{08EE9F5C-64E6-4083-913A-B0E65D507D74}" type="slidenum">
              <a:rPr lang="en-US" smtClean="0"/>
              <a:t>27</a:t>
            </a:fld>
            <a:endParaRPr lang="en-US" dirty="0"/>
          </a:p>
        </p:txBody>
      </p:sp>
    </p:spTree>
    <p:extLst>
      <p:ext uri="{BB962C8B-B14F-4D97-AF65-F5344CB8AC3E}">
        <p14:creationId xmlns:p14="http://schemas.microsoft.com/office/powerpoint/2010/main" val="153118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 day rule  - allows parent to be absent from the home to receive treatment but continue to receive monthly RU grant for up to 180 days</a:t>
            </a:r>
          </a:p>
        </p:txBody>
      </p:sp>
      <p:sp>
        <p:nvSpPr>
          <p:cNvPr id="4" name="Slide Number Placeholder 3"/>
          <p:cNvSpPr>
            <a:spLocks noGrp="1"/>
          </p:cNvSpPr>
          <p:nvPr>
            <p:ph type="sldNum" sz="quarter" idx="10"/>
          </p:nvPr>
        </p:nvSpPr>
        <p:spPr/>
        <p:txBody>
          <a:bodyPr/>
          <a:lstStyle/>
          <a:p>
            <a:fld id="{08EE9F5C-64E6-4083-913A-B0E65D507D74}" type="slidenum">
              <a:rPr lang="en-US" smtClean="0"/>
              <a:t>28</a:t>
            </a:fld>
            <a:endParaRPr lang="en-US" dirty="0"/>
          </a:p>
        </p:txBody>
      </p:sp>
    </p:spTree>
    <p:extLst>
      <p:ext uri="{BB962C8B-B14F-4D97-AF65-F5344CB8AC3E}">
        <p14:creationId xmlns:p14="http://schemas.microsoft.com/office/powerpoint/2010/main" val="174861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Half-way thru pilot, 2,200 participants have enrolled, assigned to either the control group or the enhanced services (treatment) group. </a:t>
            </a:r>
          </a:p>
          <a:p>
            <a:endParaRPr lang="en-US" dirty="0"/>
          </a:p>
          <a:p>
            <a:r>
              <a:rPr lang="en-US" dirty="0"/>
              <a:t>Anecdotally, it appears that strong teaming of multi-disciplinary providers has an overall positive effort on client’s ability to move forward in a positive direction.</a:t>
            </a:r>
          </a:p>
        </p:txBody>
      </p:sp>
      <p:sp>
        <p:nvSpPr>
          <p:cNvPr id="4" name="Slide Number Placeholder 3"/>
          <p:cNvSpPr>
            <a:spLocks noGrp="1"/>
          </p:cNvSpPr>
          <p:nvPr>
            <p:ph type="sldNum" sz="quarter" idx="10"/>
          </p:nvPr>
        </p:nvSpPr>
        <p:spPr/>
        <p:txBody>
          <a:bodyPr/>
          <a:lstStyle/>
          <a:p>
            <a:fld id="{08EE9F5C-64E6-4083-913A-B0E65D507D74}" type="slidenum">
              <a:rPr lang="en-US" smtClean="0"/>
              <a:t>29</a:t>
            </a:fld>
            <a:endParaRPr lang="en-US" dirty="0"/>
          </a:p>
        </p:txBody>
      </p:sp>
    </p:spTree>
    <p:extLst>
      <p:ext uri="{BB962C8B-B14F-4D97-AF65-F5344CB8AC3E}">
        <p14:creationId xmlns:p14="http://schemas.microsoft.com/office/powerpoint/2010/main" val="1175667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30</a:t>
            </a:fld>
            <a:endParaRPr lang="en-US" dirty="0"/>
          </a:p>
        </p:txBody>
      </p:sp>
    </p:spTree>
    <p:extLst>
      <p:ext uri="{BB962C8B-B14F-4D97-AF65-F5344CB8AC3E}">
        <p14:creationId xmlns:p14="http://schemas.microsoft.com/office/powerpoint/2010/main" val="4040302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31</a:t>
            </a:fld>
            <a:endParaRPr lang="en-US" dirty="0"/>
          </a:p>
        </p:txBody>
      </p:sp>
    </p:spTree>
    <p:extLst>
      <p:ext uri="{BB962C8B-B14F-4D97-AF65-F5344CB8AC3E}">
        <p14:creationId xmlns:p14="http://schemas.microsoft.com/office/powerpoint/2010/main" val="2827088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147 families, 248 children and 191 adults in the program</a:t>
            </a:r>
          </a:p>
          <a:p>
            <a:endParaRPr lang="en-US" dirty="0"/>
          </a:p>
          <a:p>
            <a:r>
              <a:rPr lang="en-US" dirty="0"/>
              <a:t>Another example of why case management services are so crucial to getting parents into treatment and supporting their recovery efforts</a:t>
            </a:r>
          </a:p>
          <a:p>
            <a:endParaRPr lang="en-US" dirty="0"/>
          </a:p>
          <a:p>
            <a:r>
              <a:rPr lang="en-US" dirty="0"/>
              <a:t>90% of families were stably housed in FY 16, dropped to 72% in FY 17 because two new sites opened and families served were homeless during the year</a:t>
            </a:r>
          </a:p>
        </p:txBody>
      </p:sp>
      <p:sp>
        <p:nvSpPr>
          <p:cNvPr id="4" name="Slide Number Placeholder 3"/>
          <p:cNvSpPr>
            <a:spLocks noGrp="1"/>
          </p:cNvSpPr>
          <p:nvPr>
            <p:ph type="sldNum" sz="quarter" idx="10"/>
          </p:nvPr>
        </p:nvSpPr>
        <p:spPr/>
        <p:txBody>
          <a:bodyPr/>
          <a:lstStyle/>
          <a:p>
            <a:fld id="{08EE9F5C-64E6-4083-913A-B0E65D507D74}" type="slidenum">
              <a:rPr lang="en-US" smtClean="0"/>
              <a:t>32</a:t>
            </a:fld>
            <a:endParaRPr lang="en-US" dirty="0"/>
          </a:p>
        </p:txBody>
      </p:sp>
    </p:spTree>
    <p:extLst>
      <p:ext uri="{BB962C8B-B14F-4D97-AF65-F5344CB8AC3E}">
        <p14:creationId xmlns:p14="http://schemas.microsoft.com/office/powerpoint/2010/main" val="17058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676 cases served to-date, 190 (28%) have been assessed to have substance use/dependence</a:t>
            </a:r>
          </a:p>
        </p:txBody>
      </p:sp>
      <p:sp>
        <p:nvSpPr>
          <p:cNvPr id="4" name="Slide Number Placeholder 3"/>
          <p:cNvSpPr>
            <a:spLocks noGrp="1"/>
          </p:cNvSpPr>
          <p:nvPr>
            <p:ph type="sldNum" sz="quarter" idx="10"/>
          </p:nvPr>
        </p:nvSpPr>
        <p:spPr/>
        <p:txBody>
          <a:bodyPr/>
          <a:lstStyle/>
          <a:p>
            <a:fld id="{08EE9F5C-64E6-4083-913A-B0E65D507D74}" type="slidenum">
              <a:rPr lang="en-US" smtClean="0"/>
              <a:t>33</a:t>
            </a:fld>
            <a:endParaRPr lang="en-US" dirty="0"/>
          </a:p>
        </p:txBody>
      </p:sp>
    </p:spTree>
    <p:extLst>
      <p:ext uri="{BB962C8B-B14F-4D97-AF65-F5344CB8AC3E}">
        <p14:creationId xmlns:p14="http://schemas.microsoft.com/office/powerpoint/2010/main" val="3557112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34</a:t>
            </a:fld>
            <a:endParaRPr lang="en-US" dirty="0"/>
          </a:p>
        </p:txBody>
      </p:sp>
    </p:spTree>
    <p:extLst>
      <p:ext uri="{BB962C8B-B14F-4D97-AF65-F5344CB8AC3E}">
        <p14:creationId xmlns:p14="http://schemas.microsoft.com/office/powerpoint/2010/main" val="372599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35</a:t>
            </a:fld>
            <a:endParaRPr lang="en-US" dirty="0"/>
          </a:p>
        </p:txBody>
      </p:sp>
    </p:spTree>
    <p:extLst>
      <p:ext uri="{BB962C8B-B14F-4D97-AF65-F5344CB8AC3E}">
        <p14:creationId xmlns:p14="http://schemas.microsoft.com/office/powerpoint/2010/main" val="3345885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combination of having increased numbers of very young children (0-5) in custody and the prevalence of opioid use has put pressure on FSD for additional visitation resources to support parent child contact and to ensure child safety.</a:t>
            </a:r>
          </a:p>
        </p:txBody>
      </p:sp>
      <p:sp>
        <p:nvSpPr>
          <p:cNvPr id="4" name="Slide Number Placeholder 3"/>
          <p:cNvSpPr>
            <a:spLocks noGrp="1"/>
          </p:cNvSpPr>
          <p:nvPr>
            <p:ph type="sldNum" sz="quarter" idx="10"/>
          </p:nvPr>
        </p:nvSpPr>
        <p:spPr/>
        <p:txBody>
          <a:bodyPr/>
          <a:lstStyle/>
          <a:p>
            <a:fld id="{08EE9F5C-64E6-4083-913A-B0E65D507D74}" type="slidenum">
              <a:rPr lang="en-US" smtClean="0"/>
              <a:t>36</a:t>
            </a:fld>
            <a:endParaRPr lang="en-US" dirty="0"/>
          </a:p>
        </p:txBody>
      </p:sp>
    </p:spTree>
    <p:extLst>
      <p:ext uri="{BB962C8B-B14F-4D97-AF65-F5344CB8AC3E}">
        <p14:creationId xmlns:p14="http://schemas.microsoft.com/office/powerpoint/2010/main" val="418534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use disorders and the opioid crisis is one of the drivers of this increase.</a:t>
            </a:r>
          </a:p>
        </p:txBody>
      </p:sp>
      <p:sp>
        <p:nvSpPr>
          <p:cNvPr id="4" name="Slide Number Placeholder 3"/>
          <p:cNvSpPr>
            <a:spLocks noGrp="1"/>
          </p:cNvSpPr>
          <p:nvPr>
            <p:ph type="sldNum" sz="quarter" idx="10"/>
          </p:nvPr>
        </p:nvSpPr>
        <p:spPr/>
        <p:txBody>
          <a:bodyPr/>
          <a:lstStyle/>
          <a:p>
            <a:fld id="{08EE9F5C-64E6-4083-913A-B0E65D507D74}" type="slidenum">
              <a:rPr lang="en-US" smtClean="0"/>
              <a:t>3</a:t>
            </a:fld>
            <a:endParaRPr lang="en-US" dirty="0"/>
          </a:p>
        </p:txBody>
      </p:sp>
    </p:spTree>
    <p:extLst>
      <p:ext uri="{BB962C8B-B14F-4D97-AF65-F5344CB8AC3E}">
        <p14:creationId xmlns:p14="http://schemas.microsoft.com/office/powerpoint/2010/main" val="3019360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have 10 FTE Case Managers for 12 districts</a:t>
            </a:r>
          </a:p>
        </p:txBody>
      </p:sp>
      <p:sp>
        <p:nvSpPr>
          <p:cNvPr id="4" name="Slide Number Placeholder 3"/>
          <p:cNvSpPr>
            <a:spLocks noGrp="1"/>
          </p:cNvSpPr>
          <p:nvPr>
            <p:ph type="sldNum" sz="quarter" idx="10"/>
          </p:nvPr>
        </p:nvSpPr>
        <p:spPr/>
        <p:txBody>
          <a:bodyPr/>
          <a:lstStyle/>
          <a:p>
            <a:fld id="{08EE9F5C-64E6-4083-913A-B0E65D507D74}" type="slidenum">
              <a:rPr lang="en-US" smtClean="0"/>
              <a:t>37</a:t>
            </a:fld>
            <a:endParaRPr lang="en-US" dirty="0"/>
          </a:p>
        </p:txBody>
      </p:sp>
    </p:spTree>
    <p:extLst>
      <p:ext uri="{BB962C8B-B14F-4D97-AF65-F5344CB8AC3E}">
        <p14:creationId xmlns:p14="http://schemas.microsoft.com/office/powerpoint/2010/main" val="3357658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management services for the entire family to address parenting and child development in addition to treatment</a:t>
            </a:r>
          </a:p>
          <a:p>
            <a:endParaRPr lang="en-US" dirty="0"/>
          </a:p>
          <a:p>
            <a:r>
              <a:rPr lang="en-US" sz="1200" kern="1200" dirty="0">
                <a:solidFill>
                  <a:schemeClr val="tx1"/>
                </a:solidFill>
                <a:effectLst/>
                <a:latin typeface="+mn-lt"/>
                <a:ea typeface="+mn-ea"/>
                <a:cs typeface="+mn-cs"/>
              </a:rPr>
              <a:t>MA Family Recovery Project – engages parents in intensive home-based treatment for substance use and co-occurring disorders. Facilitates access to existing recovery and treatment supports, achievement of a personalized family plan and involvement in child development, parenting education and social support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CT Family-Based Recovery - provides in-home attachment-based parent-child therapy and management of substance use treatment. Services are provided by a team of 2 clinicians and a family support specialist. Services include therapy, relapse prevention, parenting, child development and case management. </a:t>
            </a:r>
            <a:endParaRPr lang="en-US" dirty="0"/>
          </a:p>
          <a:p>
            <a:r>
              <a:rPr lang="en-US" dirty="0"/>
              <a:t> </a:t>
            </a:r>
          </a:p>
        </p:txBody>
      </p:sp>
      <p:sp>
        <p:nvSpPr>
          <p:cNvPr id="4" name="Slide Number Placeholder 3"/>
          <p:cNvSpPr>
            <a:spLocks noGrp="1"/>
          </p:cNvSpPr>
          <p:nvPr>
            <p:ph type="sldNum" sz="quarter" idx="10"/>
          </p:nvPr>
        </p:nvSpPr>
        <p:spPr/>
        <p:txBody>
          <a:bodyPr/>
          <a:lstStyle/>
          <a:p>
            <a:fld id="{08EE9F5C-64E6-4083-913A-B0E65D507D74}" type="slidenum">
              <a:rPr lang="en-US" smtClean="0"/>
              <a:t>38</a:t>
            </a:fld>
            <a:endParaRPr lang="en-US" dirty="0"/>
          </a:p>
        </p:txBody>
      </p:sp>
    </p:spTree>
    <p:extLst>
      <p:ext uri="{BB962C8B-B14F-4D97-AF65-F5344CB8AC3E}">
        <p14:creationId xmlns:p14="http://schemas.microsoft.com/office/powerpoint/2010/main" val="4268227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39</a:t>
            </a:fld>
            <a:endParaRPr lang="en-US" dirty="0"/>
          </a:p>
        </p:txBody>
      </p:sp>
    </p:spTree>
    <p:extLst>
      <p:ext uri="{BB962C8B-B14F-4D97-AF65-F5344CB8AC3E}">
        <p14:creationId xmlns:p14="http://schemas.microsoft.com/office/powerpoint/2010/main" val="3858151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9F5C-64E6-4083-913A-B0E65D507D74}" type="slidenum">
              <a:rPr lang="en-US" smtClean="0"/>
              <a:t>40</a:t>
            </a:fld>
            <a:endParaRPr lang="en-US" dirty="0"/>
          </a:p>
        </p:txBody>
      </p:sp>
    </p:spTree>
    <p:extLst>
      <p:ext uri="{BB962C8B-B14F-4D97-AF65-F5344CB8AC3E}">
        <p14:creationId xmlns:p14="http://schemas.microsoft.com/office/powerpoint/2010/main" val="136650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t>Prior to 2015, FSD had more children between the ages of 13-17 in custody than any other age group.  </a:t>
            </a:r>
          </a:p>
          <a:p>
            <a:pPr marL="457200" lvl="1" indent="0">
              <a:buNone/>
            </a:pPr>
            <a:r>
              <a:rPr lang="en-US" dirty="0"/>
              <a:t>Since 2015, FSD has had more children between the ages of 0-5 in custody than any other age group.</a:t>
            </a:r>
          </a:p>
          <a:p>
            <a:pPr marL="457200" lvl="1" indent="0">
              <a:buNone/>
            </a:pPr>
            <a:endParaRPr lang="en-US" dirty="0"/>
          </a:p>
          <a:p>
            <a:pPr marL="457200" lvl="1" indent="0">
              <a:buNone/>
            </a:pPr>
            <a:r>
              <a:rPr lang="en-US" dirty="0"/>
              <a:t>Based on data collected from FSD staff, the majority of children ages 0-5 are coming into custody because opioids are a factor in their case. </a:t>
            </a:r>
          </a:p>
          <a:p>
            <a:pPr marL="457200" lvl="1" indent="0">
              <a:buNone/>
            </a:pPr>
            <a:endParaRPr lang="en-US" dirty="0"/>
          </a:p>
          <a:p>
            <a:pPr marL="457200" lvl="1" indent="0">
              <a:buNone/>
            </a:pPr>
            <a:r>
              <a:rPr lang="en-US" dirty="0"/>
              <a:t>Parents using opiates are unable to provide the safety and care that children need, especially for very young children.</a:t>
            </a:r>
          </a:p>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4</a:t>
            </a:fld>
            <a:endParaRPr lang="en-US" dirty="0"/>
          </a:p>
        </p:txBody>
      </p:sp>
    </p:spTree>
    <p:extLst>
      <p:ext uri="{BB962C8B-B14F-4D97-AF65-F5344CB8AC3E}">
        <p14:creationId xmlns:p14="http://schemas.microsoft.com/office/powerpoint/2010/main" val="218865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of the children ages 0-5 in DCF custody is attributed to opiate abuse.</a:t>
            </a:r>
          </a:p>
          <a:p>
            <a:endParaRPr lang="en-US" dirty="0"/>
          </a:p>
          <a:p>
            <a:r>
              <a:rPr lang="en-US" dirty="0"/>
              <a:t>FSD does not have the technology to track cases due to opioid use. These numbers are hand counted by the districts. Technology continues to be a challenge. Tracking kids coming into custody is a metric we need to track in the same way we track opioid overdoses and deaths due to opioid overdoses.</a:t>
            </a:r>
          </a:p>
        </p:txBody>
      </p:sp>
      <p:sp>
        <p:nvSpPr>
          <p:cNvPr id="4" name="Slide Number Placeholder 3"/>
          <p:cNvSpPr>
            <a:spLocks noGrp="1"/>
          </p:cNvSpPr>
          <p:nvPr>
            <p:ph type="sldNum" sz="quarter" idx="10"/>
          </p:nvPr>
        </p:nvSpPr>
        <p:spPr/>
        <p:txBody>
          <a:bodyPr/>
          <a:lstStyle/>
          <a:p>
            <a:fld id="{08EE9F5C-64E6-4083-913A-B0E65D507D74}" type="slidenum">
              <a:rPr lang="en-US" smtClean="0"/>
              <a:t>5</a:t>
            </a:fld>
            <a:endParaRPr lang="en-US" dirty="0"/>
          </a:p>
        </p:txBody>
      </p:sp>
    </p:spTree>
    <p:extLst>
      <p:ext uri="{BB962C8B-B14F-4D97-AF65-F5344CB8AC3E}">
        <p14:creationId xmlns:p14="http://schemas.microsoft.com/office/powerpoint/2010/main" val="215293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children in DCF custody has declined slightly since the peak in 2016 of 1,392</a:t>
            </a:r>
          </a:p>
          <a:p>
            <a:endParaRPr lang="en-US" dirty="0"/>
          </a:p>
          <a:p>
            <a:r>
              <a:rPr lang="en-US" dirty="0"/>
              <a:t>Number of Conditional Custody Order and Family Support cases continue to rise. Since 2014:</a:t>
            </a:r>
          </a:p>
          <a:p>
            <a:r>
              <a:rPr lang="en-US" dirty="0"/>
              <a:t>	CCO cases have increased by 66%</a:t>
            </a:r>
          </a:p>
          <a:p>
            <a:r>
              <a:rPr lang="en-US" dirty="0"/>
              <a:t>	Family support cases have increased by 35%</a:t>
            </a:r>
          </a:p>
          <a:p>
            <a:endParaRPr lang="en-US" dirty="0"/>
          </a:p>
          <a:p>
            <a:r>
              <a:rPr lang="en-US" dirty="0"/>
              <a:t>Anecdotally, we believe both these trends are due to opioid use and MAT</a:t>
            </a:r>
          </a:p>
        </p:txBody>
      </p:sp>
      <p:sp>
        <p:nvSpPr>
          <p:cNvPr id="4" name="Slide Number Placeholder 3"/>
          <p:cNvSpPr>
            <a:spLocks noGrp="1"/>
          </p:cNvSpPr>
          <p:nvPr>
            <p:ph type="sldNum" sz="quarter" idx="10"/>
          </p:nvPr>
        </p:nvSpPr>
        <p:spPr/>
        <p:txBody>
          <a:bodyPr/>
          <a:lstStyle/>
          <a:p>
            <a:fld id="{08EE9F5C-64E6-4083-913A-B0E65D507D74}" type="slidenum">
              <a:rPr lang="en-US" smtClean="0"/>
              <a:t>6</a:t>
            </a:fld>
            <a:endParaRPr lang="en-US" dirty="0"/>
          </a:p>
        </p:txBody>
      </p:sp>
    </p:spTree>
    <p:extLst>
      <p:ext uri="{BB962C8B-B14F-4D97-AF65-F5344CB8AC3E}">
        <p14:creationId xmlns:p14="http://schemas.microsoft.com/office/powerpoint/2010/main" val="116418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Child-only Reach Up provides cash assistance to help eligible adults care for the minor, dependent children of relatives or family friends (FY 16 average monthly caseload of 1,400)</a:t>
            </a:r>
          </a:p>
          <a:p>
            <a:endParaRPr lang="en-US" dirty="0"/>
          </a:p>
          <a:p>
            <a:r>
              <a:rPr lang="en-US" dirty="0"/>
              <a:t>In FY 16 average monthly RU caseload = 3,500 of which 880 have SUD or MH issues</a:t>
            </a:r>
          </a:p>
          <a:p>
            <a:endParaRPr lang="en-US" dirty="0"/>
          </a:p>
          <a:p>
            <a:r>
              <a:rPr lang="en-US" dirty="0"/>
              <a:t>In FY 16 10% of our caseload had over 60 months of assistance</a:t>
            </a:r>
          </a:p>
        </p:txBody>
      </p:sp>
      <p:sp>
        <p:nvSpPr>
          <p:cNvPr id="4" name="Slide Number Placeholder 3"/>
          <p:cNvSpPr>
            <a:spLocks noGrp="1"/>
          </p:cNvSpPr>
          <p:nvPr>
            <p:ph type="sldNum" sz="quarter" idx="10"/>
          </p:nvPr>
        </p:nvSpPr>
        <p:spPr/>
        <p:txBody>
          <a:bodyPr/>
          <a:lstStyle/>
          <a:p>
            <a:fld id="{B1D35E42-069A-4A49-9868-7D06B1FE8B6D}" type="slidenum">
              <a:rPr lang="en-US" smtClean="0"/>
              <a:t>14</a:t>
            </a:fld>
            <a:endParaRPr lang="en-US" dirty="0"/>
          </a:p>
        </p:txBody>
      </p:sp>
    </p:spTree>
    <p:extLst>
      <p:ext uri="{BB962C8B-B14F-4D97-AF65-F5344CB8AC3E}">
        <p14:creationId xmlns:p14="http://schemas.microsoft.com/office/powerpoint/2010/main" val="192420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utero drug exposure and/or NAS diagnosis makes a child categorically eligible for services under CIS early intervention</a:t>
            </a:r>
          </a:p>
          <a:p>
            <a:endParaRPr lang="en-US" dirty="0"/>
          </a:p>
          <a:p>
            <a:r>
              <a:rPr lang="en-US" dirty="0"/>
              <a:t>Opioids also driving caseloads for CIS</a:t>
            </a:r>
          </a:p>
        </p:txBody>
      </p:sp>
      <p:sp>
        <p:nvSpPr>
          <p:cNvPr id="4" name="Slide Number Placeholder 3"/>
          <p:cNvSpPr>
            <a:spLocks noGrp="1"/>
          </p:cNvSpPr>
          <p:nvPr>
            <p:ph type="sldNum" sz="quarter" idx="10"/>
          </p:nvPr>
        </p:nvSpPr>
        <p:spPr/>
        <p:txBody>
          <a:bodyPr/>
          <a:lstStyle/>
          <a:p>
            <a:fld id="{08EE9F5C-64E6-4083-913A-B0E65D507D74}" type="slidenum">
              <a:rPr lang="en-US" smtClean="0"/>
              <a:t>15</a:t>
            </a:fld>
            <a:endParaRPr lang="en-US" dirty="0"/>
          </a:p>
        </p:txBody>
      </p:sp>
    </p:spTree>
    <p:extLst>
      <p:ext uri="{BB962C8B-B14F-4D97-AF65-F5344CB8AC3E}">
        <p14:creationId xmlns:p14="http://schemas.microsoft.com/office/powerpoint/2010/main" val="388420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9F5C-64E6-4083-913A-B0E65D507D74}" type="slidenum">
              <a:rPr lang="en-US" smtClean="0"/>
              <a:t>16</a:t>
            </a:fld>
            <a:endParaRPr lang="en-US" dirty="0"/>
          </a:p>
        </p:txBody>
      </p:sp>
    </p:spTree>
    <p:extLst>
      <p:ext uri="{BB962C8B-B14F-4D97-AF65-F5344CB8AC3E}">
        <p14:creationId xmlns:p14="http://schemas.microsoft.com/office/powerpoint/2010/main" val="72716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D29E475-CD09-4569-B217-D69FDF30565D}" type="datetime1">
              <a:rPr lang="en-US" smtClean="0"/>
              <a:t>1/30/2018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0A61A8B-0473-4D1F-8DDB-7C6614B20121}" type="slidenum">
              <a:rPr lang="en-US" smtClean="0"/>
              <a:t>‹#›</a:t>
            </a:fld>
            <a:endParaRPr lang="en-US" dirty="0"/>
          </a:p>
        </p:txBody>
      </p:sp>
    </p:spTree>
    <p:extLst>
      <p:ext uri="{BB962C8B-B14F-4D97-AF65-F5344CB8AC3E}">
        <p14:creationId xmlns:p14="http://schemas.microsoft.com/office/powerpoint/2010/main" val="9485886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497EB3-6CEC-46F1-B0D0-8037481CBC5D}"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6255056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0497EB3-6CEC-46F1-B0D0-8037481CBC5D}"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5843251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0497EB3-6CEC-46F1-B0D0-8037481CBC5D}"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13544234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97EB3-6CEC-46F1-B0D0-8037481CBC5D}"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9665581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497EB3-6CEC-46F1-B0D0-8037481CBC5D}" type="datetime1">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22859253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497EB3-6CEC-46F1-B0D0-8037481CBC5D}" type="datetime1">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6099359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757C6-D7A8-485B-94D1-088DCBE161E5}"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69111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4E9C53-30D7-431F-A274-C38923814311}"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42260328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69DF0-F948-4702-885E-E6CEE9A4D85A}"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58129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FEFB61-8BDD-4B14-839C-3763B34795BD}" type="datetime1">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5225582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0AD86-7E73-4F9D-B06A-8A9875C6FCF9}"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7389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E2DCF0-50BD-4F04-92EA-3705916543BC}" type="datetime1">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226866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192C49-FCAD-44C6-BD1E-38733C7B98B6}" type="datetime1">
              <a:rPr lang="en-US" smtClean="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29752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A8EEB-B18A-425B-B082-1174AB1EED95}" type="datetime1">
              <a:rPr lang="en-US" smtClean="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53143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69736D-41B2-42B7-8B75-B5A4DF43620F}"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52539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F36575-2860-40E0-A52C-1E69F3B29663}" type="datetime1">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A61A8B-0473-4D1F-8DDB-7C6614B20121}" type="slidenum">
              <a:rPr lang="en-US" smtClean="0"/>
              <a:t>‹#›</a:t>
            </a:fld>
            <a:endParaRPr lang="en-US" dirty="0"/>
          </a:p>
        </p:txBody>
      </p:sp>
    </p:spTree>
    <p:extLst>
      <p:ext uri="{BB962C8B-B14F-4D97-AF65-F5344CB8AC3E}">
        <p14:creationId xmlns:p14="http://schemas.microsoft.com/office/powerpoint/2010/main" val="391769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0497EB3-6CEC-46F1-B0D0-8037481CBC5D}" type="datetime1">
              <a:rPr lang="en-US" smtClean="0"/>
              <a:t>1/30/2018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0A61A8B-0473-4D1F-8DDB-7C6614B20121}" type="slidenum">
              <a:rPr lang="en-US" smtClean="0"/>
              <a:t>‹#›</a:t>
            </a:fld>
            <a:endParaRPr lang="en-US" dirty="0"/>
          </a:p>
        </p:txBody>
      </p:sp>
    </p:spTree>
    <p:extLst>
      <p:ext uri="{BB962C8B-B14F-4D97-AF65-F5344CB8AC3E}">
        <p14:creationId xmlns:p14="http://schemas.microsoft.com/office/powerpoint/2010/main" val="1126665116"/>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 id="2147484462" r:id="rId13"/>
    <p:sldLayoutId id="2147484463" r:id="rId14"/>
    <p:sldLayoutId id="2147484464" r:id="rId15"/>
    <p:sldLayoutId id="2147484465" r:id="rId16"/>
    <p:sldLayoutId id="2147484466"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9A43-F239-4986-BBAE-E399B44B700D}"/>
              </a:ext>
            </a:extLst>
          </p:cNvPr>
          <p:cNvSpPr>
            <a:spLocks noGrp="1"/>
          </p:cNvSpPr>
          <p:nvPr>
            <p:ph type="ctrTitle"/>
          </p:nvPr>
        </p:nvSpPr>
        <p:spPr>
          <a:xfrm>
            <a:off x="1524000" y="1397966"/>
            <a:ext cx="8825658" cy="1866401"/>
          </a:xfrm>
        </p:spPr>
        <p:txBody>
          <a:bodyPr>
            <a:normAutofit/>
          </a:bodyPr>
          <a:lstStyle/>
          <a:p>
            <a:r>
              <a:rPr lang="en-US" dirty="0"/>
              <a:t>Department for Children and Families</a:t>
            </a:r>
          </a:p>
        </p:txBody>
      </p:sp>
      <p:sp>
        <p:nvSpPr>
          <p:cNvPr id="3" name="Subtitle 2">
            <a:extLst>
              <a:ext uri="{FF2B5EF4-FFF2-40B4-BE49-F238E27FC236}">
                <a16:creationId xmlns:a16="http://schemas.microsoft.com/office/drawing/2014/main" id="{52814270-4258-4B7B-9647-8DEC2975BA04}"/>
              </a:ext>
            </a:extLst>
          </p:cNvPr>
          <p:cNvSpPr>
            <a:spLocks noGrp="1"/>
          </p:cNvSpPr>
          <p:nvPr>
            <p:ph type="subTitle" idx="1"/>
          </p:nvPr>
        </p:nvSpPr>
        <p:spPr>
          <a:xfrm>
            <a:off x="1524000" y="3602038"/>
            <a:ext cx="9144000" cy="1917918"/>
          </a:xfrm>
        </p:spPr>
        <p:txBody>
          <a:bodyPr>
            <a:normAutofit fontScale="77500" lnSpcReduction="20000"/>
          </a:bodyPr>
          <a:lstStyle/>
          <a:p>
            <a:endParaRPr lang="en-US" sz="3200" dirty="0"/>
          </a:p>
          <a:p>
            <a:r>
              <a:rPr lang="en-US" sz="4000" dirty="0"/>
              <a:t>Responding to Vermont’s Opioid Crisis</a:t>
            </a:r>
          </a:p>
          <a:p>
            <a:r>
              <a:rPr lang="en-US" sz="4000" dirty="0"/>
              <a:t>February 12, 2018</a:t>
            </a:r>
          </a:p>
        </p:txBody>
      </p:sp>
      <p:sp>
        <p:nvSpPr>
          <p:cNvPr id="4" name="Slide Number Placeholder 3">
            <a:extLst>
              <a:ext uri="{FF2B5EF4-FFF2-40B4-BE49-F238E27FC236}">
                <a16:creationId xmlns:a16="http://schemas.microsoft.com/office/drawing/2014/main" id="{C2F4FDCA-425F-4E03-A983-9D7F3789812A}"/>
              </a:ext>
            </a:extLst>
          </p:cNvPr>
          <p:cNvSpPr>
            <a:spLocks noGrp="1"/>
          </p:cNvSpPr>
          <p:nvPr>
            <p:ph type="sldNum" sz="quarter" idx="12"/>
          </p:nvPr>
        </p:nvSpPr>
        <p:spPr/>
        <p:txBody>
          <a:bodyPr>
            <a:normAutofit/>
          </a:bodyPr>
          <a:lstStyle/>
          <a:p>
            <a:fld id="{40A61A8B-0473-4D1F-8DDB-7C6614B20121}" type="slidenum">
              <a:rPr lang="en-US" smtClean="0"/>
              <a:t>1</a:t>
            </a:fld>
            <a:endParaRPr lang="en-US" dirty="0"/>
          </a:p>
        </p:txBody>
      </p:sp>
    </p:spTree>
    <p:extLst>
      <p:ext uri="{BB962C8B-B14F-4D97-AF65-F5344CB8AC3E}">
        <p14:creationId xmlns:p14="http://schemas.microsoft.com/office/powerpoint/2010/main" val="392943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DCDA9-35A9-452B-ABD2-C1572DBE59E7}"/>
              </a:ext>
            </a:extLst>
          </p:cNvPr>
          <p:cNvPicPr>
            <a:picLocks noChangeAspect="1"/>
          </p:cNvPicPr>
          <p:nvPr/>
        </p:nvPicPr>
        <p:blipFill>
          <a:blip r:embed="rId2"/>
          <a:stretch>
            <a:fillRect/>
          </a:stretch>
        </p:blipFill>
        <p:spPr>
          <a:xfrm>
            <a:off x="2314863" y="643467"/>
            <a:ext cx="7562273" cy="5571066"/>
          </a:xfrm>
          <a:prstGeom prst="rect">
            <a:avLst/>
          </a:prstGeom>
        </p:spPr>
      </p:pic>
    </p:spTree>
    <p:extLst>
      <p:ext uri="{BB962C8B-B14F-4D97-AF65-F5344CB8AC3E}">
        <p14:creationId xmlns:p14="http://schemas.microsoft.com/office/powerpoint/2010/main" val="191863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CD36C-92E3-43E3-A299-419D2C43F930}"/>
              </a:ext>
            </a:extLst>
          </p:cNvPr>
          <p:cNvPicPr>
            <a:picLocks noChangeAspect="1"/>
          </p:cNvPicPr>
          <p:nvPr/>
        </p:nvPicPr>
        <p:blipFill>
          <a:blip r:embed="rId2"/>
          <a:stretch>
            <a:fillRect/>
          </a:stretch>
        </p:blipFill>
        <p:spPr>
          <a:xfrm>
            <a:off x="2589588" y="643467"/>
            <a:ext cx="7012823" cy="5571066"/>
          </a:xfrm>
          <a:prstGeom prst="rect">
            <a:avLst/>
          </a:prstGeom>
        </p:spPr>
      </p:pic>
    </p:spTree>
    <p:extLst>
      <p:ext uri="{BB962C8B-B14F-4D97-AF65-F5344CB8AC3E}">
        <p14:creationId xmlns:p14="http://schemas.microsoft.com/office/powerpoint/2010/main" val="112305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A79FD5-49BE-489E-A6AF-6D30FC279B13}"/>
              </a:ext>
            </a:extLst>
          </p:cNvPr>
          <p:cNvPicPr>
            <a:picLocks noChangeAspect="1"/>
          </p:cNvPicPr>
          <p:nvPr/>
        </p:nvPicPr>
        <p:blipFill>
          <a:blip r:embed="rId2"/>
          <a:stretch>
            <a:fillRect/>
          </a:stretch>
        </p:blipFill>
        <p:spPr>
          <a:xfrm>
            <a:off x="2580756" y="643467"/>
            <a:ext cx="7030487" cy="5571066"/>
          </a:xfrm>
          <a:prstGeom prst="rect">
            <a:avLst/>
          </a:prstGeom>
        </p:spPr>
      </p:pic>
    </p:spTree>
    <p:extLst>
      <p:ext uri="{BB962C8B-B14F-4D97-AF65-F5344CB8AC3E}">
        <p14:creationId xmlns:p14="http://schemas.microsoft.com/office/powerpoint/2010/main" val="179545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B8E73-BC9E-405E-A340-851C272A7FE3}"/>
              </a:ext>
            </a:extLst>
          </p:cNvPr>
          <p:cNvSpPr>
            <a:spLocks noGrp="1"/>
          </p:cNvSpPr>
          <p:nvPr>
            <p:ph type="sldNum" sz="quarter" idx="12"/>
          </p:nvPr>
        </p:nvSpPr>
        <p:spPr/>
        <p:txBody>
          <a:bodyPr/>
          <a:lstStyle/>
          <a:p>
            <a:fld id="{40A61A8B-0473-4D1F-8DDB-7C6614B20121}" type="slidenum">
              <a:rPr lang="en-US" smtClean="0"/>
              <a:t>13</a:t>
            </a:fld>
            <a:endParaRPr lang="en-US" dirty="0"/>
          </a:p>
        </p:txBody>
      </p:sp>
      <p:graphicFrame>
        <p:nvGraphicFramePr>
          <p:cNvPr id="4" name="Table 3">
            <a:extLst>
              <a:ext uri="{FF2B5EF4-FFF2-40B4-BE49-F238E27FC236}">
                <a16:creationId xmlns:a16="http://schemas.microsoft.com/office/drawing/2014/main" id="{870521F3-1A27-4737-A184-72CC54BE5145}"/>
              </a:ext>
            </a:extLst>
          </p:cNvPr>
          <p:cNvGraphicFramePr>
            <a:graphicFrameLocks noGrp="1"/>
          </p:cNvGraphicFramePr>
          <p:nvPr>
            <p:extLst>
              <p:ext uri="{D42A27DB-BD31-4B8C-83A1-F6EECF244321}">
                <p14:modId xmlns:p14="http://schemas.microsoft.com/office/powerpoint/2010/main" val="1780415325"/>
              </p:ext>
            </p:extLst>
          </p:nvPr>
        </p:nvGraphicFramePr>
        <p:xfrm>
          <a:off x="1219200" y="1731264"/>
          <a:ext cx="9229343" cy="3486911"/>
        </p:xfrm>
        <a:graphic>
          <a:graphicData uri="http://schemas.openxmlformats.org/drawingml/2006/table">
            <a:tbl>
              <a:tblPr firstRow="1" bandRow="1">
                <a:tableStyleId>{5C22544A-7EE6-4342-B048-85BDC9FD1C3A}</a:tableStyleId>
              </a:tblPr>
              <a:tblGrid>
                <a:gridCol w="1189085">
                  <a:extLst>
                    <a:ext uri="{9D8B030D-6E8A-4147-A177-3AD203B41FA5}">
                      <a16:colId xmlns:a16="http://schemas.microsoft.com/office/drawing/2014/main" val="1620482778"/>
                    </a:ext>
                  </a:extLst>
                </a:gridCol>
                <a:gridCol w="2173796">
                  <a:extLst>
                    <a:ext uri="{9D8B030D-6E8A-4147-A177-3AD203B41FA5}">
                      <a16:colId xmlns:a16="http://schemas.microsoft.com/office/drawing/2014/main" val="323235449"/>
                    </a:ext>
                  </a:extLst>
                </a:gridCol>
                <a:gridCol w="1992645">
                  <a:extLst>
                    <a:ext uri="{9D8B030D-6E8A-4147-A177-3AD203B41FA5}">
                      <a16:colId xmlns:a16="http://schemas.microsoft.com/office/drawing/2014/main" val="251545219"/>
                    </a:ext>
                  </a:extLst>
                </a:gridCol>
                <a:gridCol w="2299206">
                  <a:extLst>
                    <a:ext uri="{9D8B030D-6E8A-4147-A177-3AD203B41FA5}">
                      <a16:colId xmlns:a16="http://schemas.microsoft.com/office/drawing/2014/main" val="2231618045"/>
                    </a:ext>
                  </a:extLst>
                </a:gridCol>
                <a:gridCol w="1574611">
                  <a:extLst>
                    <a:ext uri="{9D8B030D-6E8A-4147-A177-3AD203B41FA5}">
                      <a16:colId xmlns:a16="http://schemas.microsoft.com/office/drawing/2014/main" val="1286824111"/>
                    </a:ext>
                  </a:extLst>
                </a:gridCol>
              </a:tblGrid>
              <a:tr h="1563099">
                <a:tc>
                  <a:txBody>
                    <a:bodyPr/>
                    <a:lstStyle/>
                    <a:p>
                      <a:r>
                        <a:rPr lang="en-US" dirty="0"/>
                        <a:t>Year</a:t>
                      </a:r>
                    </a:p>
                  </a:txBody>
                  <a:tcPr/>
                </a:tc>
                <a:tc>
                  <a:txBody>
                    <a:bodyPr/>
                    <a:lstStyle/>
                    <a:p>
                      <a:r>
                        <a:rPr lang="en-US" dirty="0"/>
                        <a:t>Adoptions of Children in DCF Custody</a:t>
                      </a:r>
                    </a:p>
                  </a:txBody>
                  <a:tcPr/>
                </a:tc>
                <a:tc>
                  <a:txBody>
                    <a:bodyPr/>
                    <a:lstStyle/>
                    <a:p>
                      <a:r>
                        <a:rPr lang="en-US" dirty="0"/>
                        <a:t>Adoptions of Children in Conditional </a:t>
                      </a:r>
                      <a:r>
                        <a:rPr lang="en-US" dirty="0" err="1"/>
                        <a:t>Custudy</a:t>
                      </a:r>
                      <a:endParaRPr lang="en-US" dirty="0"/>
                    </a:p>
                  </a:txBody>
                  <a:tcPr/>
                </a:tc>
                <a:tc>
                  <a:txBody>
                    <a:bodyPr/>
                    <a:lstStyle/>
                    <a:p>
                      <a:r>
                        <a:rPr lang="en-US" dirty="0"/>
                        <a:t>Subsidized Guardianship</a:t>
                      </a:r>
                    </a:p>
                  </a:txBody>
                  <a:tcPr/>
                </a:tc>
                <a:tc>
                  <a:txBody>
                    <a:bodyPr/>
                    <a:lstStyle/>
                    <a:p>
                      <a:r>
                        <a:rPr lang="en-US" dirty="0"/>
                        <a:t>Years Total Children Receiving Subsidy </a:t>
                      </a:r>
                    </a:p>
                  </a:txBody>
                  <a:tcPr/>
                </a:tc>
                <a:extLst>
                  <a:ext uri="{0D108BD9-81ED-4DB2-BD59-A6C34878D82A}">
                    <a16:rowId xmlns:a16="http://schemas.microsoft.com/office/drawing/2014/main" val="3893885876"/>
                  </a:ext>
                </a:extLst>
              </a:tr>
              <a:tr h="480953">
                <a:tc>
                  <a:txBody>
                    <a:bodyPr/>
                    <a:lstStyle/>
                    <a:p>
                      <a:r>
                        <a:rPr lang="en-US" dirty="0"/>
                        <a:t>2017</a:t>
                      </a:r>
                    </a:p>
                  </a:txBody>
                  <a:tcPr/>
                </a:tc>
                <a:tc>
                  <a:txBody>
                    <a:bodyPr/>
                    <a:lstStyle/>
                    <a:p>
                      <a:r>
                        <a:rPr lang="en-US" dirty="0"/>
                        <a:t>263</a:t>
                      </a:r>
                    </a:p>
                  </a:txBody>
                  <a:tcPr/>
                </a:tc>
                <a:tc>
                  <a:txBody>
                    <a:bodyPr/>
                    <a:lstStyle/>
                    <a:p>
                      <a:r>
                        <a:rPr lang="en-US" dirty="0"/>
                        <a:t>37</a:t>
                      </a:r>
                    </a:p>
                  </a:txBody>
                  <a:tcPr/>
                </a:tc>
                <a:tc>
                  <a:txBody>
                    <a:bodyPr/>
                    <a:lstStyle/>
                    <a:p>
                      <a:r>
                        <a:rPr lang="en-US" dirty="0"/>
                        <a:t>16</a:t>
                      </a:r>
                    </a:p>
                  </a:txBody>
                  <a:tcPr/>
                </a:tc>
                <a:tc>
                  <a:txBody>
                    <a:bodyPr/>
                    <a:lstStyle/>
                    <a:p>
                      <a:r>
                        <a:rPr lang="en-US" dirty="0"/>
                        <a:t>316</a:t>
                      </a:r>
                    </a:p>
                  </a:txBody>
                  <a:tcPr/>
                </a:tc>
                <a:extLst>
                  <a:ext uri="{0D108BD9-81ED-4DB2-BD59-A6C34878D82A}">
                    <a16:rowId xmlns:a16="http://schemas.microsoft.com/office/drawing/2014/main" val="306853325"/>
                  </a:ext>
                </a:extLst>
              </a:tr>
              <a:tr h="480953">
                <a:tc>
                  <a:txBody>
                    <a:bodyPr/>
                    <a:lstStyle/>
                    <a:p>
                      <a:r>
                        <a:rPr lang="en-US" dirty="0"/>
                        <a:t>2016</a:t>
                      </a:r>
                    </a:p>
                  </a:txBody>
                  <a:tcPr/>
                </a:tc>
                <a:tc>
                  <a:txBody>
                    <a:bodyPr/>
                    <a:lstStyle/>
                    <a:p>
                      <a:r>
                        <a:rPr lang="en-US" dirty="0"/>
                        <a:t>238</a:t>
                      </a:r>
                    </a:p>
                  </a:txBody>
                  <a:tcPr/>
                </a:tc>
                <a:tc>
                  <a:txBody>
                    <a:bodyPr/>
                    <a:lstStyle/>
                    <a:p>
                      <a:r>
                        <a:rPr lang="en-US" dirty="0"/>
                        <a:t>12</a:t>
                      </a:r>
                    </a:p>
                  </a:txBody>
                  <a:tcPr/>
                </a:tc>
                <a:tc>
                  <a:txBody>
                    <a:bodyPr/>
                    <a:lstStyle/>
                    <a:p>
                      <a:r>
                        <a:rPr lang="en-US" dirty="0"/>
                        <a:t>8</a:t>
                      </a:r>
                    </a:p>
                  </a:txBody>
                  <a:tcPr/>
                </a:tc>
                <a:tc>
                  <a:txBody>
                    <a:bodyPr/>
                    <a:lstStyle/>
                    <a:p>
                      <a:r>
                        <a:rPr lang="en-US" dirty="0"/>
                        <a:t>258</a:t>
                      </a:r>
                    </a:p>
                  </a:txBody>
                  <a:tcPr/>
                </a:tc>
                <a:extLst>
                  <a:ext uri="{0D108BD9-81ED-4DB2-BD59-A6C34878D82A}">
                    <a16:rowId xmlns:a16="http://schemas.microsoft.com/office/drawing/2014/main" val="175233858"/>
                  </a:ext>
                </a:extLst>
              </a:tr>
              <a:tr h="480953">
                <a:tc>
                  <a:txBody>
                    <a:bodyPr/>
                    <a:lstStyle/>
                    <a:p>
                      <a:r>
                        <a:rPr lang="en-US" dirty="0"/>
                        <a:t>2015</a:t>
                      </a:r>
                    </a:p>
                  </a:txBody>
                  <a:tcPr/>
                </a:tc>
                <a:tc>
                  <a:txBody>
                    <a:bodyPr/>
                    <a:lstStyle/>
                    <a:p>
                      <a:r>
                        <a:rPr lang="en-US" dirty="0"/>
                        <a:t>179</a:t>
                      </a:r>
                    </a:p>
                  </a:txBody>
                  <a:tcPr/>
                </a:tc>
                <a:tc>
                  <a:txBody>
                    <a:bodyPr/>
                    <a:lstStyle/>
                    <a:p>
                      <a:r>
                        <a:rPr lang="en-US" dirty="0"/>
                        <a:t>12</a:t>
                      </a:r>
                    </a:p>
                  </a:txBody>
                  <a:tcPr/>
                </a:tc>
                <a:tc>
                  <a:txBody>
                    <a:bodyPr/>
                    <a:lstStyle/>
                    <a:p>
                      <a:r>
                        <a:rPr lang="en-US" dirty="0"/>
                        <a:t>14</a:t>
                      </a:r>
                    </a:p>
                  </a:txBody>
                  <a:tcPr/>
                </a:tc>
                <a:tc>
                  <a:txBody>
                    <a:bodyPr/>
                    <a:lstStyle/>
                    <a:p>
                      <a:r>
                        <a:rPr lang="en-US" dirty="0"/>
                        <a:t>205</a:t>
                      </a:r>
                    </a:p>
                  </a:txBody>
                  <a:tcPr/>
                </a:tc>
                <a:extLst>
                  <a:ext uri="{0D108BD9-81ED-4DB2-BD59-A6C34878D82A}">
                    <a16:rowId xmlns:a16="http://schemas.microsoft.com/office/drawing/2014/main" val="3821981349"/>
                  </a:ext>
                </a:extLst>
              </a:tr>
              <a:tr h="480953">
                <a:tc>
                  <a:txBody>
                    <a:bodyPr/>
                    <a:lstStyle/>
                    <a:p>
                      <a:r>
                        <a:rPr lang="en-US" dirty="0"/>
                        <a:t>2014</a:t>
                      </a:r>
                    </a:p>
                  </a:txBody>
                  <a:tcPr/>
                </a:tc>
                <a:tc>
                  <a:txBody>
                    <a:bodyPr/>
                    <a:lstStyle/>
                    <a:p>
                      <a:r>
                        <a:rPr lang="en-US" dirty="0"/>
                        <a:t>176</a:t>
                      </a:r>
                    </a:p>
                  </a:txBody>
                  <a:tcPr/>
                </a:tc>
                <a:tc>
                  <a:txBody>
                    <a:bodyPr/>
                    <a:lstStyle/>
                    <a:p>
                      <a:r>
                        <a:rPr lang="en-US" dirty="0"/>
                        <a:t>8</a:t>
                      </a:r>
                    </a:p>
                  </a:txBody>
                  <a:tcPr/>
                </a:tc>
                <a:tc>
                  <a:txBody>
                    <a:bodyPr/>
                    <a:lstStyle/>
                    <a:p>
                      <a:r>
                        <a:rPr lang="en-US" dirty="0"/>
                        <a:t>13</a:t>
                      </a:r>
                    </a:p>
                  </a:txBody>
                  <a:tcPr/>
                </a:tc>
                <a:tc>
                  <a:txBody>
                    <a:bodyPr/>
                    <a:lstStyle/>
                    <a:p>
                      <a:r>
                        <a:rPr lang="en-US" dirty="0"/>
                        <a:t>197</a:t>
                      </a:r>
                    </a:p>
                  </a:txBody>
                  <a:tcPr/>
                </a:tc>
                <a:extLst>
                  <a:ext uri="{0D108BD9-81ED-4DB2-BD59-A6C34878D82A}">
                    <a16:rowId xmlns:a16="http://schemas.microsoft.com/office/drawing/2014/main" val="174309705"/>
                  </a:ext>
                </a:extLst>
              </a:tr>
            </a:tbl>
          </a:graphicData>
        </a:graphic>
      </p:graphicFrame>
    </p:spTree>
    <p:extLst>
      <p:ext uri="{BB962C8B-B14F-4D97-AF65-F5344CB8AC3E}">
        <p14:creationId xmlns:p14="http://schemas.microsoft.com/office/powerpoint/2010/main" val="277840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F4D7-D14A-4562-A8F7-BFCC672D6B07}"/>
              </a:ext>
            </a:extLst>
          </p:cNvPr>
          <p:cNvSpPr>
            <a:spLocks noGrp="1"/>
          </p:cNvSpPr>
          <p:nvPr>
            <p:ph type="title"/>
          </p:nvPr>
        </p:nvSpPr>
        <p:spPr/>
        <p:txBody>
          <a:bodyPr>
            <a:normAutofit fontScale="90000"/>
          </a:bodyPr>
          <a:lstStyle/>
          <a:p>
            <a:r>
              <a:rPr lang="en-US" dirty="0"/>
              <a:t>Economic Services Division – Reach Up</a:t>
            </a:r>
            <a:br>
              <a:rPr lang="en-US" dirty="0"/>
            </a:br>
            <a:r>
              <a:rPr lang="en-US" sz="3200" dirty="0"/>
              <a:t>Impact on Caseload</a:t>
            </a:r>
          </a:p>
        </p:txBody>
      </p:sp>
      <p:sp>
        <p:nvSpPr>
          <p:cNvPr id="3" name="Content Placeholder 2">
            <a:extLst>
              <a:ext uri="{FF2B5EF4-FFF2-40B4-BE49-F238E27FC236}">
                <a16:creationId xmlns:a16="http://schemas.microsoft.com/office/drawing/2014/main" id="{BCD10ADB-D13C-423B-BE68-CB386325E19A}"/>
              </a:ext>
            </a:extLst>
          </p:cNvPr>
          <p:cNvSpPr>
            <a:spLocks noGrp="1"/>
          </p:cNvSpPr>
          <p:nvPr>
            <p:ph idx="1"/>
          </p:nvPr>
        </p:nvSpPr>
        <p:spPr/>
        <p:txBody>
          <a:bodyPr>
            <a:normAutofit/>
          </a:bodyPr>
          <a:lstStyle/>
          <a:p>
            <a:r>
              <a:rPr lang="en-US" sz="2000" dirty="0"/>
              <a:t>While the Reach Up case load continues to decrease, the Child-Only caseload has remained steady.</a:t>
            </a:r>
          </a:p>
          <a:p>
            <a:r>
              <a:rPr lang="en-US" sz="2000" dirty="0"/>
              <a:t>Mental health and substance use barriers are reported to make up 25% of the Reach Up caseload.</a:t>
            </a:r>
          </a:p>
          <a:p>
            <a:r>
              <a:rPr lang="en-US" sz="2000" dirty="0"/>
              <a:t>For those participants that have received 60 months or more of Reach Up, 50% have a mental health or substance use barrier.</a:t>
            </a:r>
          </a:p>
          <a:p>
            <a:r>
              <a:rPr lang="en-US" sz="2000" dirty="0"/>
              <a:t>In SFY 17 Reach Up’s Medical Review Team approved 788 cases, of those 565 indicated mental health or substance use was a determining factor.</a:t>
            </a:r>
          </a:p>
          <a:p>
            <a:pPr lvl="1">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422AEBEE-777F-4014-80CC-D4ACEE724C80}"/>
              </a:ext>
            </a:extLst>
          </p:cNvPr>
          <p:cNvSpPr>
            <a:spLocks noGrp="1"/>
          </p:cNvSpPr>
          <p:nvPr>
            <p:ph type="sldNum" sz="quarter" idx="12"/>
          </p:nvPr>
        </p:nvSpPr>
        <p:spPr/>
        <p:txBody>
          <a:bodyPr>
            <a:normAutofit/>
          </a:bodyPr>
          <a:lstStyle/>
          <a:p>
            <a:fld id="{40A61A8B-0473-4D1F-8DDB-7C6614B20121}" type="slidenum">
              <a:rPr lang="en-US" smtClean="0"/>
              <a:t>14</a:t>
            </a:fld>
            <a:endParaRPr lang="en-US" dirty="0"/>
          </a:p>
        </p:txBody>
      </p:sp>
    </p:spTree>
    <p:extLst>
      <p:ext uri="{BB962C8B-B14F-4D97-AF65-F5344CB8AC3E}">
        <p14:creationId xmlns:p14="http://schemas.microsoft.com/office/powerpoint/2010/main" val="83757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B11-4E1F-4106-A98C-4162CBDC4321}"/>
              </a:ext>
            </a:extLst>
          </p:cNvPr>
          <p:cNvSpPr>
            <a:spLocks noGrp="1"/>
          </p:cNvSpPr>
          <p:nvPr>
            <p:ph type="title"/>
          </p:nvPr>
        </p:nvSpPr>
        <p:spPr/>
        <p:txBody>
          <a:bodyPr>
            <a:normAutofit fontScale="90000"/>
          </a:bodyPr>
          <a:lstStyle/>
          <a:p>
            <a:r>
              <a:rPr lang="en-US" dirty="0"/>
              <a:t>Child Development Division</a:t>
            </a:r>
            <a:br>
              <a:rPr lang="en-US" dirty="0"/>
            </a:br>
            <a:r>
              <a:rPr lang="en-US" sz="3200" dirty="0"/>
              <a:t>Impact on Services</a:t>
            </a:r>
          </a:p>
        </p:txBody>
      </p:sp>
      <p:sp>
        <p:nvSpPr>
          <p:cNvPr id="3" name="Content Placeholder 2">
            <a:extLst>
              <a:ext uri="{FF2B5EF4-FFF2-40B4-BE49-F238E27FC236}">
                <a16:creationId xmlns:a16="http://schemas.microsoft.com/office/drawing/2014/main" id="{40253C53-7F5F-4243-97A2-F8E12F07DE8E}"/>
              </a:ext>
            </a:extLst>
          </p:cNvPr>
          <p:cNvSpPr>
            <a:spLocks noGrp="1"/>
          </p:cNvSpPr>
          <p:nvPr>
            <p:ph idx="1"/>
          </p:nvPr>
        </p:nvSpPr>
        <p:spPr>
          <a:xfrm>
            <a:off x="1230456" y="2284718"/>
            <a:ext cx="8761412" cy="4057359"/>
          </a:xfrm>
        </p:spPr>
        <p:txBody>
          <a:bodyPr>
            <a:normAutofit lnSpcReduction="10000"/>
          </a:bodyPr>
          <a:lstStyle/>
          <a:p>
            <a:pPr marL="0" indent="0">
              <a:buNone/>
            </a:pPr>
            <a:endParaRPr lang="en-US" sz="1900" dirty="0"/>
          </a:p>
          <a:p>
            <a:r>
              <a:rPr lang="en-US" sz="2200" dirty="0"/>
              <a:t>Children’s Integrated Service (CIS) providers report that between 20-25% of clients served are impacted by a substance use disorder.</a:t>
            </a:r>
          </a:p>
          <a:p>
            <a:r>
              <a:rPr lang="en-US" sz="2200" dirty="0"/>
              <a:t>Increase in the number of children referred to CIS Early Intervention due to in utero exposure to drugs or born with Neonatal Abstinence Syndrome.</a:t>
            </a:r>
          </a:p>
          <a:p>
            <a:r>
              <a:rPr lang="en-US" sz="2200" dirty="0"/>
              <a:t>Increase in the number of children referred to CIS due to federal Child Abuse and Prevention Act (CAPTA) requirement that children under </a:t>
            </a:r>
            <a:r>
              <a:rPr lang="en-US" sz="2200"/>
              <a:t>age 3 </a:t>
            </a:r>
            <a:r>
              <a:rPr lang="en-US" sz="2200" dirty="0"/>
              <a:t>who are in DCF custody be screened for developmental concerns.</a:t>
            </a:r>
          </a:p>
          <a:p>
            <a:endParaRPr lang="en-US" dirty="0"/>
          </a:p>
        </p:txBody>
      </p:sp>
      <p:sp>
        <p:nvSpPr>
          <p:cNvPr id="4" name="Slide Number Placeholder 3">
            <a:extLst>
              <a:ext uri="{FF2B5EF4-FFF2-40B4-BE49-F238E27FC236}">
                <a16:creationId xmlns:a16="http://schemas.microsoft.com/office/drawing/2014/main" id="{2D40625F-B4F2-4C14-A2EE-2BD6BF8387E2}"/>
              </a:ext>
            </a:extLst>
          </p:cNvPr>
          <p:cNvSpPr>
            <a:spLocks noGrp="1"/>
          </p:cNvSpPr>
          <p:nvPr>
            <p:ph type="sldNum" sz="quarter" idx="12"/>
          </p:nvPr>
        </p:nvSpPr>
        <p:spPr/>
        <p:txBody>
          <a:bodyPr>
            <a:normAutofit/>
          </a:bodyPr>
          <a:lstStyle/>
          <a:p>
            <a:fld id="{40A61A8B-0473-4D1F-8DDB-7C6614B20121}" type="slidenum">
              <a:rPr lang="en-US" smtClean="0"/>
              <a:t>15</a:t>
            </a:fld>
            <a:endParaRPr lang="en-US" dirty="0"/>
          </a:p>
        </p:txBody>
      </p:sp>
    </p:spTree>
    <p:extLst>
      <p:ext uri="{BB962C8B-B14F-4D97-AF65-F5344CB8AC3E}">
        <p14:creationId xmlns:p14="http://schemas.microsoft.com/office/powerpoint/2010/main" val="268170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3213-630D-4FF2-BC5E-6F633C53BAE3}"/>
              </a:ext>
            </a:extLst>
          </p:cNvPr>
          <p:cNvSpPr>
            <a:spLocks noGrp="1"/>
          </p:cNvSpPr>
          <p:nvPr>
            <p:ph type="title"/>
          </p:nvPr>
        </p:nvSpPr>
        <p:spPr/>
        <p:txBody>
          <a:bodyPr>
            <a:normAutofit fontScale="90000"/>
          </a:bodyPr>
          <a:lstStyle/>
          <a:p>
            <a:r>
              <a:rPr lang="en-US" dirty="0"/>
              <a:t>Office of Economic Opportunity</a:t>
            </a:r>
            <a:br>
              <a:rPr lang="en-US" dirty="0"/>
            </a:br>
            <a:r>
              <a:rPr lang="en-US" sz="3200" dirty="0"/>
              <a:t>Impact on Homelessness</a:t>
            </a:r>
          </a:p>
        </p:txBody>
      </p:sp>
      <p:sp>
        <p:nvSpPr>
          <p:cNvPr id="3" name="Content Placeholder 2">
            <a:extLst>
              <a:ext uri="{FF2B5EF4-FFF2-40B4-BE49-F238E27FC236}">
                <a16:creationId xmlns:a16="http://schemas.microsoft.com/office/drawing/2014/main" id="{05AF0E3C-4EC8-4C0D-9F99-5C3232F130AA}"/>
              </a:ext>
            </a:extLst>
          </p:cNvPr>
          <p:cNvSpPr>
            <a:spLocks noGrp="1"/>
          </p:cNvSpPr>
          <p:nvPr>
            <p:ph idx="1"/>
          </p:nvPr>
        </p:nvSpPr>
        <p:spPr>
          <a:xfrm>
            <a:off x="1154955" y="2603499"/>
            <a:ext cx="8761412" cy="3906357"/>
          </a:xfrm>
        </p:spPr>
        <p:txBody>
          <a:bodyPr>
            <a:normAutofit fontScale="92500"/>
          </a:bodyPr>
          <a:lstStyle/>
          <a:p>
            <a:endParaRPr lang="en-US" dirty="0"/>
          </a:p>
          <a:p>
            <a:r>
              <a:rPr lang="en-US" sz="2400" dirty="0"/>
              <a:t>19% of persons who are homeless self-report chronic  substance abuse (2017 PIT Count).</a:t>
            </a:r>
          </a:p>
          <a:p>
            <a:r>
              <a:rPr lang="en-US" sz="2400" dirty="0"/>
              <a:t>In SFY 16, 12% (721) of all persons served by shelters, homelessness prevention and rapid re-housing programs self-reported chronic substance abuse as a disabling condition.</a:t>
            </a:r>
          </a:p>
          <a:p>
            <a:r>
              <a:rPr lang="en-US" sz="2400" dirty="0"/>
              <a:t>Emergency Shelters estimate that between 30-40% of adults (approximately 3,000 annually) in shelter are in treatment and/or recovery with at least half of those for opioids.</a:t>
            </a:r>
          </a:p>
          <a:p>
            <a:pPr marL="0" indent="0">
              <a:buNone/>
            </a:pPr>
            <a:endParaRPr lang="en-US" dirty="0"/>
          </a:p>
        </p:txBody>
      </p:sp>
      <p:sp>
        <p:nvSpPr>
          <p:cNvPr id="4" name="Slide Number Placeholder 3">
            <a:extLst>
              <a:ext uri="{FF2B5EF4-FFF2-40B4-BE49-F238E27FC236}">
                <a16:creationId xmlns:a16="http://schemas.microsoft.com/office/drawing/2014/main" id="{0E922FBC-1617-42D8-A5CE-BBA76DF7B7D7}"/>
              </a:ext>
            </a:extLst>
          </p:cNvPr>
          <p:cNvSpPr>
            <a:spLocks noGrp="1"/>
          </p:cNvSpPr>
          <p:nvPr>
            <p:ph type="sldNum" sz="quarter" idx="12"/>
          </p:nvPr>
        </p:nvSpPr>
        <p:spPr/>
        <p:txBody>
          <a:bodyPr>
            <a:normAutofit/>
          </a:bodyPr>
          <a:lstStyle/>
          <a:p>
            <a:fld id="{40A61A8B-0473-4D1F-8DDB-7C6614B20121}" type="slidenum">
              <a:rPr lang="en-US" smtClean="0"/>
              <a:t>16</a:t>
            </a:fld>
            <a:endParaRPr lang="en-US" dirty="0"/>
          </a:p>
        </p:txBody>
      </p:sp>
    </p:spTree>
    <p:extLst>
      <p:ext uri="{BB962C8B-B14F-4D97-AF65-F5344CB8AC3E}">
        <p14:creationId xmlns:p14="http://schemas.microsoft.com/office/powerpoint/2010/main" val="178004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98C1-3A1D-4BDB-A6E0-2DF54A22E581}"/>
              </a:ext>
            </a:extLst>
          </p:cNvPr>
          <p:cNvSpPr>
            <a:spLocks noGrp="1"/>
          </p:cNvSpPr>
          <p:nvPr>
            <p:ph type="title"/>
          </p:nvPr>
        </p:nvSpPr>
        <p:spPr/>
        <p:txBody>
          <a:bodyPr>
            <a:normAutofit fontScale="90000"/>
          </a:bodyPr>
          <a:lstStyle/>
          <a:p>
            <a:r>
              <a:rPr lang="en-US" dirty="0"/>
              <a:t>Office of Child Support (OCS)</a:t>
            </a:r>
            <a:br>
              <a:rPr lang="en-US" dirty="0"/>
            </a:br>
            <a:r>
              <a:rPr lang="en-US" sz="3200" dirty="0"/>
              <a:t>Impact on Caseload</a:t>
            </a:r>
          </a:p>
        </p:txBody>
      </p:sp>
      <p:sp>
        <p:nvSpPr>
          <p:cNvPr id="3" name="Content Placeholder 2">
            <a:extLst>
              <a:ext uri="{FF2B5EF4-FFF2-40B4-BE49-F238E27FC236}">
                <a16:creationId xmlns:a16="http://schemas.microsoft.com/office/drawing/2014/main" id="{F3F28B5B-0C82-49D1-8D81-1F406B507F09}"/>
              </a:ext>
            </a:extLst>
          </p:cNvPr>
          <p:cNvSpPr>
            <a:spLocks noGrp="1"/>
          </p:cNvSpPr>
          <p:nvPr>
            <p:ph idx="1"/>
          </p:nvPr>
        </p:nvSpPr>
        <p:spPr>
          <a:xfrm>
            <a:off x="1154955" y="2603500"/>
            <a:ext cx="8978946" cy="4048970"/>
          </a:xfrm>
        </p:spPr>
        <p:txBody>
          <a:bodyPr>
            <a:normAutofit fontScale="92500" lnSpcReduction="20000"/>
          </a:bodyPr>
          <a:lstStyle/>
          <a:p>
            <a:pPr marL="0" indent="0">
              <a:buNone/>
            </a:pPr>
            <a:r>
              <a:rPr lang="en-US" sz="2200" dirty="0"/>
              <a:t>On a typical court day, OCS estimates that between 5% – 40% of child support cases have one parent that is addicted to opioids:</a:t>
            </a:r>
          </a:p>
          <a:p>
            <a:r>
              <a:rPr lang="en-US" sz="2200" dirty="0"/>
              <a:t>Delinquent child support payments leave a family in need without financial resources.</a:t>
            </a:r>
          </a:p>
          <a:p>
            <a:r>
              <a:rPr lang="en-US" sz="2200" dirty="0"/>
              <a:t>Courts do not have the ability to order parent into treatment leaving courts with little recourse.</a:t>
            </a:r>
          </a:p>
          <a:p>
            <a:pPr marL="0" indent="0">
              <a:buNone/>
            </a:pPr>
            <a:endParaRPr lang="en-US" sz="2200" dirty="0"/>
          </a:p>
          <a:p>
            <a:pPr marL="0" indent="0">
              <a:buNone/>
            </a:pPr>
            <a:r>
              <a:rPr lang="en-US" sz="2200" dirty="0"/>
              <a:t>Increase in volume of cases where child does not reside with either parent and lives with a caretaker custodian (CCO cases).</a:t>
            </a:r>
          </a:p>
          <a:p>
            <a:r>
              <a:rPr lang="en-US" sz="2200" dirty="0"/>
              <a:t>Requires OCS to establish a new court order or to modify an existing order which takes time.</a:t>
            </a:r>
          </a:p>
          <a:p>
            <a:pPr marL="0" indent="0">
              <a:buNone/>
            </a:pPr>
            <a:r>
              <a:rPr lang="en-US" dirty="0"/>
              <a:t>	</a:t>
            </a:r>
          </a:p>
          <a:p>
            <a:pPr lvl="1"/>
            <a:endParaRPr lang="en-US" dirty="0"/>
          </a:p>
        </p:txBody>
      </p:sp>
      <p:sp>
        <p:nvSpPr>
          <p:cNvPr id="4" name="Slide Number Placeholder 3">
            <a:extLst>
              <a:ext uri="{FF2B5EF4-FFF2-40B4-BE49-F238E27FC236}">
                <a16:creationId xmlns:a16="http://schemas.microsoft.com/office/drawing/2014/main" id="{3E2D62CC-983C-4BDA-9592-EDBEA8914231}"/>
              </a:ext>
            </a:extLst>
          </p:cNvPr>
          <p:cNvSpPr>
            <a:spLocks noGrp="1"/>
          </p:cNvSpPr>
          <p:nvPr>
            <p:ph type="sldNum" sz="quarter" idx="12"/>
          </p:nvPr>
        </p:nvSpPr>
        <p:spPr/>
        <p:txBody>
          <a:bodyPr>
            <a:normAutofit/>
          </a:bodyPr>
          <a:lstStyle/>
          <a:p>
            <a:fld id="{40A61A8B-0473-4D1F-8DDB-7C6614B20121}" type="slidenum">
              <a:rPr lang="en-US" smtClean="0"/>
              <a:t>17</a:t>
            </a:fld>
            <a:endParaRPr lang="en-US" dirty="0"/>
          </a:p>
        </p:txBody>
      </p:sp>
    </p:spTree>
    <p:extLst>
      <p:ext uri="{BB962C8B-B14F-4D97-AF65-F5344CB8AC3E}">
        <p14:creationId xmlns:p14="http://schemas.microsoft.com/office/powerpoint/2010/main" val="383741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42D5-F867-461C-A92F-A237D46342B9}"/>
              </a:ext>
            </a:extLst>
          </p:cNvPr>
          <p:cNvSpPr>
            <a:spLocks noGrp="1"/>
          </p:cNvSpPr>
          <p:nvPr>
            <p:ph type="title"/>
          </p:nvPr>
        </p:nvSpPr>
        <p:spPr/>
        <p:txBody>
          <a:bodyPr/>
          <a:lstStyle/>
          <a:p>
            <a:pPr algn="ctr"/>
            <a:r>
              <a:rPr lang="en-US" dirty="0"/>
              <a:t>Best Practices at DCF</a:t>
            </a:r>
          </a:p>
        </p:txBody>
      </p:sp>
      <p:sp>
        <p:nvSpPr>
          <p:cNvPr id="4" name="Slide Number Placeholder 3">
            <a:extLst>
              <a:ext uri="{FF2B5EF4-FFF2-40B4-BE49-F238E27FC236}">
                <a16:creationId xmlns:a16="http://schemas.microsoft.com/office/drawing/2014/main" id="{EAA7BDC2-3452-483F-B1F9-E383D92241FC}"/>
              </a:ext>
            </a:extLst>
          </p:cNvPr>
          <p:cNvSpPr>
            <a:spLocks noGrp="1"/>
          </p:cNvSpPr>
          <p:nvPr>
            <p:ph type="sldNum" sz="quarter" idx="12"/>
          </p:nvPr>
        </p:nvSpPr>
        <p:spPr/>
        <p:txBody>
          <a:bodyPr>
            <a:normAutofit/>
          </a:bodyPr>
          <a:lstStyle/>
          <a:p>
            <a:fld id="{40A61A8B-0473-4D1F-8DDB-7C6614B20121}" type="slidenum">
              <a:rPr lang="en-US" smtClean="0"/>
              <a:t>18</a:t>
            </a:fld>
            <a:endParaRPr lang="en-US" dirty="0"/>
          </a:p>
        </p:txBody>
      </p:sp>
      <p:pic>
        <p:nvPicPr>
          <p:cNvPr id="7" name="Picture 6">
            <a:extLst>
              <a:ext uri="{FF2B5EF4-FFF2-40B4-BE49-F238E27FC236}">
                <a16:creationId xmlns:a16="http://schemas.microsoft.com/office/drawing/2014/main" id="{0D35C82F-3101-43F7-B33A-23906FE050E1}"/>
              </a:ext>
            </a:extLst>
          </p:cNvPr>
          <p:cNvPicPr>
            <a:picLocks noChangeAspect="1"/>
          </p:cNvPicPr>
          <p:nvPr/>
        </p:nvPicPr>
        <p:blipFill>
          <a:blip r:embed="rId3"/>
          <a:stretch>
            <a:fillRect/>
          </a:stretch>
        </p:blipFill>
        <p:spPr>
          <a:xfrm>
            <a:off x="6768589" y="1780866"/>
            <a:ext cx="5228612" cy="3459727"/>
          </a:xfrm>
          <a:prstGeom prst="rect">
            <a:avLst/>
          </a:prstGeom>
        </p:spPr>
      </p:pic>
    </p:spTree>
    <p:extLst>
      <p:ext uri="{BB962C8B-B14F-4D97-AF65-F5344CB8AC3E}">
        <p14:creationId xmlns:p14="http://schemas.microsoft.com/office/powerpoint/2010/main" val="382406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628F-2180-4E2F-B4C3-0166167FB750}"/>
              </a:ext>
            </a:extLst>
          </p:cNvPr>
          <p:cNvSpPr>
            <a:spLocks noGrp="1"/>
          </p:cNvSpPr>
          <p:nvPr>
            <p:ph type="title"/>
          </p:nvPr>
        </p:nvSpPr>
        <p:spPr/>
        <p:txBody>
          <a:bodyPr>
            <a:normAutofit fontScale="90000"/>
          </a:bodyPr>
          <a:lstStyle/>
          <a:p>
            <a:r>
              <a:rPr lang="en-US" dirty="0"/>
              <a:t>Family Services Division</a:t>
            </a:r>
            <a:br>
              <a:rPr lang="en-US" dirty="0"/>
            </a:br>
            <a:r>
              <a:rPr lang="en-US" sz="3200" dirty="0"/>
              <a:t>Best Practice</a:t>
            </a:r>
          </a:p>
        </p:txBody>
      </p:sp>
      <p:sp>
        <p:nvSpPr>
          <p:cNvPr id="3" name="Content Placeholder 2">
            <a:extLst>
              <a:ext uri="{FF2B5EF4-FFF2-40B4-BE49-F238E27FC236}">
                <a16:creationId xmlns:a16="http://schemas.microsoft.com/office/drawing/2014/main" id="{40C50F9D-8A63-4508-9EC8-19223964C21A}"/>
              </a:ext>
            </a:extLst>
          </p:cNvPr>
          <p:cNvSpPr>
            <a:spLocks noGrp="1"/>
          </p:cNvSpPr>
          <p:nvPr>
            <p:ph idx="1"/>
          </p:nvPr>
        </p:nvSpPr>
        <p:spPr>
          <a:xfrm>
            <a:off x="609671" y="2544777"/>
            <a:ext cx="10405074" cy="3830856"/>
          </a:xfrm>
        </p:spPr>
        <p:txBody>
          <a:bodyPr>
            <a:normAutofit lnSpcReduction="10000"/>
          </a:bodyPr>
          <a:lstStyle/>
          <a:p>
            <a:pPr marL="0" indent="0" algn="ctr">
              <a:buNone/>
            </a:pPr>
            <a:r>
              <a:rPr lang="en-US" sz="2200" dirty="0"/>
              <a:t>The Children and Recovering Mothers (CHARM) Team</a:t>
            </a:r>
          </a:p>
          <a:p>
            <a:pPr marL="0" indent="0" algn="ctr">
              <a:buNone/>
            </a:pPr>
            <a:r>
              <a:rPr lang="en-US" sz="2200" dirty="0"/>
              <a:t>Key Elements</a:t>
            </a:r>
          </a:p>
          <a:p>
            <a:r>
              <a:rPr lang="en-US" sz="2200" dirty="0"/>
              <a:t>Pregnancy: Opportunity for Change</a:t>
            </a:r>
          </a:p>
          <a:p>
            <a:r>
              <a:rPr lang="en-US" sz="2200" dirty="0"/>
              <a:t>Early Access to Prenatal care and Substance Abuse Treatment</a:t>
            </a:r>
          </a:p>
          <a:p>
            <a:r>
              <a:rPr lang="en-US" sz="2200" dirty="0"/>
              <a:t>Early child welfare involvement, assessment and develop plans of safe care </a:t>
            </a:r>
            <a:r>
              <a:rPr lang="en-US" sz="2200" i="1" dirty="0"/>
              <a:t>prior to birth</a:t>
            </a:r>
          </a:p>
          <a:p>
            <a:r>
              <a:rPr lang="en-US" sz="2200" dirty="0"/>
              <a:t>Coordinated Services and Supports</a:t>
            </a:r>
          </a:p>
          <a:p>
            <a:r>
              <a:rPr lang="en-US" sz="2200" dirty="0"/>
              <a:t>Systems for Collaboration: Information sharing to support health/safety of Moms and infants.</a:t>
            </a:r>
          </a:p>
          <a:p>
            <a:endParaRPr lang="en-US" dirty="0"/>
          </a:p>
          <a:p>
            <a:endParaRPr lang="en-US" dirty="0"/>
          </a:p>
        </p:txBody>
      </p:sp>
      <p:sp>
        <p:nvSpPr>
          <p:cNvPr id="4" name="Slide Number Placeholder 3">
            <a:extLst>
              <a:ext uri="{FF2B5EF4-FFF2-40B4-BE49-F238E27FC236}">
                <a16:creationId xmlns:a16="http://schemas.microsoft.com/office/drawing/2014/main" id="{E62C55AE-AC2C-4964-83CF-8823B26B9912}"/>
              </a:ext>
            </a:extLst>
          </p:cNvPr>
          <p:cNvSpPr>
            <a:spLocks noGrp="1"/>
          </p:cNvSpPr>
          <p:nvPr>
            <p:ph type="sldNum" sz="quarter" idx="12"/>
          </p:nvPr>
        </p:nvSpPr>
        <p:spPr/>
        <p:txBody>
          <a:bodyPr>
            <a:normAutofit/>
          </a:bodyPr>
          <a:lstStyle/>
          <a:p>
            <a:fld id="{40A61A8B-0473-4D1F-8DDB-7C6614B20121}" type="slidenum">
              <a:rPr lang="en-US" smtClean="0"/>
              <a:t>19</a:t>
            </a:fld>
            <a:endParaRPr lang="en-US" dirty="0"/>
          </a:p>
        </p:txBody>
      </p:sp>
    </p:spTree>
    <p:extLst>
      <p:ext uri="{BB962C8B-B14F-4D97-AF65-F5344CB8AC3E}">
        <p14:creationId xmlns:p14="http://schemas.microsoft.com/office/powerpoint/2010/main" val="317219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908-09A9-4003-BCE3-0C87EED3CC38}"/>
              </a:ext>
            </a:extLst>
          </p:cNvPr>
          <p:cNvSpPr>
            <a:spLocks noGrp="1"/>
          </p:cNvSpPr>
          <p:nvPr>
            <p:ph type="title"/>
          </p:nvPr>
        </p:nvSpPr>
        <p:spPr/>
        <p:txBody>
          <a:bodyPr>
            <a:normAutofit fontScale="90000"/>
          </a:bodyPr>
          <a:lstStyle/>
          <a:p>
            <a:pPr algn="ctr"/>
            <a:r>
              <a:rPr lang="en-US" dirty="0"/>
              <a:t>Impact of Opioid Crisis on DCF Services and Families</a:t>
            </a:r>
          </a:p>
        </p:txBody>
      </p:sp>
      <p:sp>
        <p:nvSpPr>
          <p:cNvPr id="4" name="Slide Number Placeholder 3">
            <a:extLst>
              <a:ext uri="{FF2B5EF4-FFF2-40B4-BE49-F238E27FC236}">
                <a16:creationId xmlns:a16="http://schemas.microsoft.com/office/drawing/2014/main" id="{615009A7-A3D2-441A-A910-C4AF2423E6B7}"/>
              </a:ext>
            </a:extLst>
          </p:cNvPr>
          <p:cNvSpPr>
            <a:spLocks noGrp="1"/>
          </p:cNvSpPr>
          <p:nvPr>
            <p:ph type="sldNum" sz="quarter" idx="12"/>
          </p:nvPr>
        </p:nvSpPr>
        <p:spPr/>
        <p:txBody>
          <a:bodyPr>
            <a:normAutofit/>
          </a:bodyPr>
          <a:lstStyle/>
          <a:p>
            <a:fld id="{40A61A8B-0473-4D1F-8DDB-7C6614B20121}" type="slidenum">
              <a:rPr lang="en-US" smtClean="0"/>
              <a:t>2</a:t>
            </a:fld>
            <a:endParaRPr lang="en-US" dirty="0"/>
          </a:p>
        </p:txBody>
      </p:sp>
      <p:pic>
        <p:nvPicPr>
          <p:cNvPr id="6" name="Picture 5">
            <a:extLst>
              <a:ext uri="{FF2B5EF4-FFF2-40B4-BE49-F238E27FC236}">
                <a16:creationId xmlns:a16="http://schemas.microsoft.com/office/drawing/2014/main" id="{0045485F-76DE-4C34-8AA4-B09CB5D9B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750" y="1850679"/>
            <a:ext cx="4710625" cy="3110790"/>
          </a:xfrm>
          <a:prstGeom prst="rect">
            <a:avLst/>
          </a:prstGeom>
        </p:spPr>
      </p:pic>
    </p:spTree>
    <p:extLst>
      <p:ext uri="{BB962C8B-B14F-4D97-AF65-F5344CB8AC3E}">
        <p14:creationId xmlns:p14="http://schemas.microsoft.com/office/powerpoint/2010/main" val="356378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BB27-6E5B-43A3-AF76-E044CF071A1C}"/>
              </a:ext>
            </a:extLst>
          </p:cNvPr>
          <p:cNvSpPr>
            <a:spLocks noGrp="1"/>
          </p:cNvSpPr>
          <p:nvPr>
            <p:ph type="title"/>
          </p:nvPr>
        </p:nvSpPr>
        <p:spPr/>
        <p:txBody>
          <a:bodyPr>
            <a:normAutofit fontScale="90000"/>
          </a:bodyPr>
          <a:lstStyle/>
          <a:p>
            <a:r>
              <a:rPr lang="en-US" dirty="0"/>
              <a:t>Family Services Division</a:t>
            </a:r>
            <a:br>
              <a:rPr lang="en-US" dirty="0"/>
            </a:br>
            <a:r>
              <a:rPr lang="en-US" sz="3200" dirty="0"/>
              <a:t>Best Practice</a:t>
            </a:r>
          </a:p>
        </p:txBody>
      </p:sp>
      <p:sp>
        <p:nvSpPr>
          <p:cNvPr id="3" name="Content Placeholder 2">
            <a:extLst>
              <a:ext uri="{FF2B5EF4-FFF2-40B4-BE49-F238E27FC236}">
                <a16:creationId xmlns:a16="http://schemas.microsoft.com/office/drawing/2014/main" id="{E7007839-A691-46E2-9F54-D1ED22BA04E9}"/>
              </a:ext>
            </a:extLst>
          </p:cNvPr>
          <p:cNvSpPr>
            <a:spLocks noGrp="1"/>
          </p:cNvSpPr>
          <p:nvPr>
            <p:ph idx="1"/>
          </p:nvPr>
        </p:nvSpPr>
        <p:spPr>
          <a:xfrm>
            <a:off x="1062675" y="2125328"/>
            <a:ext cx="9700399" cy="4254500"/>
          </a:xfrm>
        </p:spPr>
        <p:txBody>
          <a:bodyPr>
            <a:normAutofit fontScale="85000" lnSpcReduction="10000"/>
          </a:bodyPr>
          <a:lstStyle/>
          <a:p>
            <a:pPr marL="0" indent="0">
              <a:buNone/>
            </a:pPr>
            <a:endParaRPr lang="en-US" dirty="0"/>
          </a:p>
          <a:p>
            <a:pPr marL="0" indent="0" algn="ctr">
              <a:buNone/>
            </a:pPr>
            <a:r>
              <a:rPr lang="en-US" sz="2600" dirty="0"/>
              <a:t>Updated Child Abuse Report Acceptance Criteria </a:t>
            </a:r>
          </a:p>
          <a:p>
            <a:pPr marL="457200" lvl="1" indent="0">
              <a:buNone/>
            </a:pPr>
            <a:endParaRPr lang="en-US" sz="2600" dirty="0"/>
          </a:p>
          <a:p>
            <a:pPr marL="457200" lvl="1" indent="0">
              <a:buNone/>
            </a:pPr>
            <a:r>
              <a:rPr lang="en-US" sz="2600" dirty="0"/>
              <a:t>Worked with the National Center on Substance Abuse and Child Welfare (NCSACW) to review and revise screening policy.</a:t>
            </a:r>
          </a:p>
          <a:p>
            <a:pPr lvl="1"/>
            <a:endParaRPr lang="en-US" sz="2600" dirty="0"/>
          </a:p>
          <a:p>
            <a:pPr lvl="2"/>
            <a:r>
              <a:rPr lang="en-US" sz="2600" dirty="0"/>
              <a:t>Historically, assumed adequate parenting unless there was an indicator of a lack of care.</a:t>
            </a:r>
          </a:p>
          <a:p>
            <a:pPr lvl="2"/>
            <a:r>
              <a:rPr lang="en-US" sz="2600" dirty="0"/>
              <a:t>Revised policy to assume an impact on parenting when a parent/caregiver has an opioid-related SUD and they are parenting young children.</a:t>
            </a:r>
          </a:p>
        </p:txBody>
      </p:sp>
      <p:sp>
        <p:nvSpPr>
          <p:cNvPr id="4" name="Slide Number Placeholder 3">
            <a:extLst>
              <a:ext uri="{FF2B5EF4-FFF2-40B4-BE49-F238E27FC236}">
                <a16:creationId xmlns:a16="http://schemas.microsoft.com/office/drawing/2014/main" id="{84473676-5DE4-4ECF-8860-8174C40AB495}"/>
              </a:ext>
            </a:extLst>
          </p:cNvPr>
          <p:cNvSpPr>
            <a:spLocks noGrp="1"/>
          </p:cNvSpPr>
          <p:nvPr>
            <p:ph type="sldNum" sz="quarter" idx="12"/>
          </p:nvPr>
        </p:nvSpPr>
        <p:spPr/>
        <p:txBody>
          <a:bodyPr>
            <a:normAutofit/>
          </a:bodyPr>
          <a:lstStyle/>
          <a:p>
            <a:fld id="{40A61A8B-0473-4D1F-8DDB-7C6614B20121}" type="slidenum">
              <a:rPr lang="en-US" smtClean="0"/>
              <a:t>20</a:t>
            </a:fld>
            <a:endParaRPr lang="en-US" dirty="0"/>
          </a:p>
        </p:txBody>
      </p:sp>
    </p:spTree>
    <p:extLst>
      <p:ext uri="{BB962C8B-B14F-4D97-AF65-F5344CB8AC3E}">
        <p14:creationId xmlns:p14="http://schemas.microsoft.com/office/powerpoint/2010/main" val="231371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0876-D6B9-438B-9FD9-BE11B3658CDB}"/>
              </a:ext>
            </a:extLst>
          </p:cNvPr>
          <p:cNvSpPr>
            <a:spLocks noGrp="1"/>
          </p:cNvSpPr>
          <p:nvPr>
            <p:ph type="title"/>
          </p:nvPr>
        </p:nvSpPr>
        <p:spPr/>
        <p:txBody>
          <a:bodyPr>
            <a:normAutofit fontScale="90000"/>
          </a:bodyPr>
          <a:lstStyle/>
          <a:p>
            <a:r>
              <a:rPr lang="en-US" dirty="0"/>
              <a:t>Family Services Division</a:t>
            </a:r>
            <a:br>
              <a:rPr lang="en-US" dirty="0"/>
            </a:br>
            <a:r>
              <a:rPr lang="en-US" sz="3200" dirty="0"/>
              <a:t>Best Practice</a:t>
            </a:r>
          </a:p>
        </p:txBody>
      </p:sp>
      <p:sp>
        <p:nvSpPr>
          <p:cNvPr id="3" name="Content Placeholder 2">
            <a:extLst>
              <a:ext uri="{FF2B5EF4-FFF2-40B4-BE49-F238E27FC236}">
                <a16:creationId xmlns:a16="http://schemas.microsoft.com/office/drawing/2014/main" id="{A71841E7-A0F7-473B-B457-555307B39E33}"/>
              </a:ext>
            </a:extLst>
          </p:cNvPr>
          <p:cNvSpPr>
            <a:spLocks noGrp="1"/>
          </p:cNvSpPr>
          <p:nvPr>
            <p:ph idx="1"/>
          </p:nvPr>
        </p:nvSpPr>
        <p:spPr>
          <a:xfrm>
            <a:off x="1465348" y="2360219"/>
            <a:ext cx="8761412" cy="3416300"/>
          </a:xfrm>
        </p:spPr>
        <p:txBody>
          <a:bodyPr>
            <a:normAutofit fontScale="85000" lnSpcReduction="20000"/>
          </a:bodyPr>
          <a:lstStyle/>
          <a:p>
            <a:pPr marL="0" indent="0">
              <a:buNone/>
            </a:pPr>
            <a:endParaRPr lang="en-US" dirty="0"/>
          </a:p>
          <a:p>
            <a:pPr marL="0" indent="0" algn="ctr">
              <a:buNone/>
            </a:pPr>
            <a:r>
              <a:rPr lang="en-US" sz="3200" dirty="0"/>
              <a:t>Screening for Substance Use Disorder (SUD)</a:t>
            </a:r>
          </a:p>
          <a:p>
            <a:pPr lvl="1"/>
            <a:endParaRPr lang="en-US" dirty="0"/>
          </a:p>
          <a:p>
            <a:pPr lvl="1"/>
            <a:r>
              <a:rPr lang="en-US" sz="2600" dirty="0"/>
              <a:t>During a Child Safety Intervention, the parent/caregiver receives a screening using the UNCOPE, a substance use screening tool.</a:t>
            </a:r>
          </a:p>
          <a:p>
            <a:pPr lvl="1"/>
            <a:endParaRPr lang="en-US" sz="2600" dirty="0"/>
          </a:p>
          <a:p>
            <a:pPr lvl="1"/>
            <a:r>
              <a:rPr lang="en-US" sz="2600" dirty="0"/>
              <a:t>If there is a concern is about a possible substance use disorder, the parent/caregiver is referred for a formal assessment. </a:t>
            </a:r>
          </a:p>
          <a:p>
            <a:endParaRPr lang="en-US" dirty="0"/>
          </a:p>
        </p:txBody>
      </p:sp>
      <p:sp>
        <p:nvSpPr>
          <p:cNvPr id="4" name="Slide Number Placeholder 3">
            <a:extLst>
              <a:ext uri="{FF2B5EF4-FFF2-40B4-BE49-F238E27FC236}">
                <a16:creationId xmlns:a16="http://schemas.microsoft.com/office/drawing/2014/main" id="{6FDF4B29-F65A-44BC-8651-6FE8C64B5DCD}"/>
              </a:ext>
            </a:extLst>
          </p:cNvPr>
          <p:cNvSpPr>
            <a:spLocks noGrp="1"/>
          </p:cNvSpPr>
          <p:nvPr>
            <p:ph type="sldNum" sz="quarter" idx="12"/>
          </p:nvPr>
        </p:nvSpPr>
        <p:spPr/>
        <p:txBody>
          <a:bodyPr>
            <a:normAutofit/>
          </a:bodyPr>
          <a:lstStyle/>
          <a:p>
            <a:fld id="{40A61A8B-0473-4D1F-8DDB-7C6614B20121}" type="slidenum">
              <a:rPr lang="en-US" smtClean="0"/>
              <a:t>21</a:t>
            </a:fld>
            <a:endParaRPr lang="en-US" dirty="0"/>
          </a:p>
        </p:txBody>
      </p:sp>
    </p:spTree>
    <p:extLst>
      <p:ext uri="{BB962C8B-B14F-4D97-AF65-F5344CB8AC3E}">
        <p14:creationId xmlns:p14="http://schemas.microsoft.com/office/powerpoint/2010/main" val="1129743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78E-6C22-4C71-81FD-65E1C24D4DBC}"/>
              </a:ext>
            </a:extLst>
          </p:cNvPr>
          <p:cNvSpPr>
            <a:spLocks noGrp="1"/>
          </p:cNvSpPr>
          <p:nvPr>
            <p:ph type="title"/>
          </p:nvPr>
        </p:nvSpPr>
        <p:spPr/>
        <p:txBody>
          <a:bodyPr>
            <a:normAutofit fontScale="90000"/>
          </a:bodyPr>
          <a:lstStyle/>
          <a:p>
            <a:r>
              <a:rPr lang="en-US" dirty="0"/>
              <a:t>Family Services Division</a:t>
            </a:r>
            <a:br>
              <a:rPr lang="en-US" dirty="0"/>
            </a:br>
            <a:r>
              <a:rPr lang="en-US" dirty="0"/>
              <a:t>Best Practice</a:t>
            </a:r>
          </a:p>
        </p:txBody>
      </p:sp>
      <p:sp>
        <p:nvSpPr>
          <p:cNvPr id="3" name="Content Placeholder 2">
            <a:extLst>
              <a:ext uri="{FF2B5EF4-FFF2-40B4-BE49-F238E27FC236}">
                <a16:creationId xmlns:a16="http://schemas.microsoft.com/office/drawing/2014/main" id="{6C4930EB-8F81-4EEC-957E-FC3917827AFB}"/>
              </a:ext>
            </a:extLst>
          </p:cNvPr>
          <p:cNvSpPr>
            <a:spLocks noGrp="1"/>
          </p:cNvSpPr>
          <p:nvPr>
            <p:ph idx="1"/>
          </p:nvPr>
        </p:nvSpPr>
        <p:spPr>
          <a:xfrm>
            <a:off x="1415014" y="2326662"/>
            <a:ext cx="9046058" cy="4090915"/>
          </a:xfrm>
        </p:spPr>
        <p:txBody>
          <a:bodyPr>
            <a:normAutofit fontScale="92500" lnSpcReduction="20000"/>
          </a:bodyPr>
          <a:lstStyle/>
          <a:p>
            <a:pPr marL="0" indent="0" algn="ctr">
              <a:buNone/>
            </a:pPr>
            <a:r>
              <a:rPr lang="en-US" sz="2400" dirty="0"/>
              <a:t>SUD Screening, Assessment and Testing Policy</a:t>
            </a:r>
          </a:p>
          <a:p>
            <a:pPr marL="0" indent="0" algn="ctr">
              <a:buNone/>
            </a:pPr>
            <a:endParaRPr lang="en-US" sz="2400" dirty="0"/>
          </a:p>
          <a:p>
            <a:pPr lvl="1"/>
            <a:r>
              <a:rPr lang="en-US" sz="2400" dirty="0"/>
              <a:t>Worked with NCSACW to create policy related to screening, assessment and drug testing.</a:t>
            </a:r>
          </a:p>
          <a:p>
            <a:pPr marL="457200" lvl="1" indent="0">
              <a:buNone/>
            </a:pPr>
            <a:endParaRPr lang="en-US" sz="2400" dirty="0"/>
          </a:p>
          <a:p>
            <a:pPr lvl="1"/>
            <a:r>
              <a:rPr lang="en-US" sz="2400" dirty="0"/>
              <a:t>Emphasizes coordination of testing – if it is happening elsewhere (DOC, through existing treatment plan, etc.) policy requires coordination by our staff.</a:t>
            </a:r>
          </a:p>
          <a:p>
            <a:pPr marL="457200" lvl="1" indent="0">
              <a:buNone/>
            </a:pPr>
            <a:endParaRPr lang="en-US" sz="2400" dirty="0"/>
          </a:p>
          <a:p>
            <a:pPr lvl="1"/>
            <a:r>
              <a:rPr lang="en-US" sz="2400" dirty="0"/>
              <a:t>Developed contracts with providers statewide for drug testing.</a:t>
            </a:r>
          </a:p>
          <a:p>
            <a:pPr marL="0" indent="0">
              <a:buNone/>
            </a:pPr>
            <a:endParaRPr lang="en-US" dirty="0"/>
          </a:p>
        </p:txBody>
      </p:sp>
      <p:sp>
        <p:nvSpPr>
          <p:cNvPr id="4" name="Slide Number Placeholder 3">
            <a:extLst>
              <a:ext uri="{FF2B5EF4-FFF2-40B4-BE49-F238E27FC236}">
                <a16:creationId xmlns:a16="http://schemas.microsoft.com/office/drawing/2014/main" id="{0CC4D0C3-11A0-409B-87C6-7F76047D58EF}"/>
              </a:ext>
            </a:extLst>
          </p:cNvPr>
          <p:cNvSpPr>
            <a:spLocks noGrp="1"/>
          </p:cNvSpPr>
          <p:nvPr>
            <p:ph type="sldNum" sz="quarter" idx="12"/>
          </p:nvPr>
        </p:nvSpPr>
        <p:spPr/>
        <p:txBody>
          <a:bodyPr>
            <a:normAutofit/>
          </a:bodyPr>
          <a:lstStyle/>
          <a:p>
            <a:fld id="{40A61A8B-0473-4D1F-8DDB-7C6614B20121}" type="slidenum">
              <a:rPr lang="en-US" smtClean="0"/>
              <a:t>22</a:t>
            </a:fld>
            <a:endParaRPr lang="en-US" dirty="0"/>
          </a:p>
        </p:txBody>
      </p:sp>
    </p:spTree>
    <p:extLst>
      <p:ext uri="{BB962C8B-B14F-4D97-AF65-F5344CB8AC3E}">
        <p14:creationId xmlns:p14="http://schemas.microsoft.com/office/powerpoint/2010/main" val="228535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F5B0-2576-46C9-8F80-A7E8181E1668}"/>
              </a:ext>
            </a:extLst>
          </p:cNvPr>
          <p:cNvSpPr>
            <a:spLocks noGrp="1"/>
          </p:cNvSpPr>
          <p:nvPr>
            <p:ph type="title"/>
          </p:nvPr>
        </p:nvSpPr>
        <p:spPr/>
        <p:txBody>
          <a:bodyPr>
            <a:normAutofit fontScale="90000"/>
          </a:bodyPr>
          <a:lstStyle/>
          <a:p>
            <a:r>
              <a:rPr lang="en-US" dirty="0"/>
              <a:t>Family Services Division</a:t>
            </a:r>
            <a:br>
              <a:rPr lang="en-US" dirty="0"/>
            </a:br>
            <a:r>
              <a:rPr lang="en-US" sz="3200" dirty="0"/>
              <a:t>Best Practice</a:t>
            </a:r>
          </a:p>
        </p:txBody>
      </p:sp>
      <p:sp>
        <p:nvSpPr>
          <p:cNvPr id="3" name="Content Placeholder 2">
            <a:extLst>
              <a:ext uri="{FF2B5EF4-FFF2-40B4-BE49-F238E27FC236}">
                <a16:creationId xmlns:a16="http://schemas.microsoft.com/office/drawing/2014/main" id="{9863D351-7DC4-418B-8CCD-3BAAB2C78AF8}"/>
              </a:ext>
            </a:extLst>
          </p:cNvPr>
          <p:cNvSpPr>
            <a:spLocks noGrp="1"/>
          </p:cNvSpPr>
          <p:nvPr>
            <p:ph idx="1"/>
          </p:nvPr>
        </p:nvSpPr>
        <p:spPr>
          <a:xfrm>
            <a:off x="903284" y="2519609"/>
            <a:ext cx="9884957" cy="4158027"/>
          </a:xfrm>
        </p:spPr>
        <p:txBody>
          <a:bodyPr>
            <a:normAutofit/>
          </a:bodyPr>
          <a:lstStyle/>
          <a:p>
            <a:pPr marL="0" indent="0" algn="ctr">
              <a:buNone/>
            </a:pPr>
            <a:r>
              <a:rPr lang="en-US" sz="2200" dirty="0"/>
              <a:t>Implemented LUND Regional Partnership Program (RPP) statewide</a:t>
            </a:r>
          </a:p>
          <a:p>
            <a:pPr marL="0" indent="0">
              <a:buNone/>
            </a:pPr>
            <a:endParaRPr lang="en-US" sz="2400" dirty="0"/>
          </a:p>
          <a:p>
            <a:pPr marL="0" indent="0">
              <a:buNone/>
            </a:pPr>
            <a:r>
              <a:rPr lang="en-US" sz="2400" dirty="0"/>
              <a:t>	LUND Case Managers now work in all 12 district offices: </a:t>
            </a:r>
          </a:p>
          <a:p>
            <a:pPr lvl="3"/>
            <a:r>
              <a:rPr lang="en-US" sz="2400" dirty="0"/>
              <a:t>Screen for substance use disorders (SUD)</a:t>
            </a:r>
          </a:p>
          <a:p>
            <a:pPr lvl="3"/>
            <a:r>
              <a:rPr lang="en-US" sz="2400" dirty="0"/>
              <a:t>Link parents to treatment services</a:t>
            </a:r>
          </a:p>
          <a:p>
            <a:pPr lvl="3"/>
            <a:r>
              <a:rPr lang="en-US" sz="2400" dirty="0"/>
              <a:t>Address barriers to successful engagement with treatment</a:t>
            </a:r>
          </a:p>
          <a:p>
            <a:pPr marL="0" indent="0">
              <a:buNone/>
            </a:pPr>
            <a:endParaRPr lang="en-US" dirty="0"/>
          </a:p>
        </p:txBody>
      </p:sp>
      <p:sp>
        <p:nvSpPr>
          <p:cNvPr id="4" name="Slide Number Placeholder 3">
            <a:extLst>
              <a:ext uri="{FF2B5EF4-FFF2-40B4-BE49-F238E27FC236}">
                <a16:creationId xmlns:a16="http://schemas.microsoft.com/office/drawing/2014/main" id="{6D80B620-7E4E-4296-AE4A-D1D49B623B8F}"/>
              </a:ext>
            </a:extLst>
          </p:cNvPr>
          <p:cNvSpPr>
            <a:spLocks noGrp="1"/>
          </p:cNvSpPr>
          <p:nvPr>
            <p:ph type="sldNum" sz="quarter" idx="12"/>
          </p:nvPr>
        </p:nvSpPr>
        <p:spPr/>
        <p:txBody>
          <a:bodyPr>
            <a:normAutofit/>
          </a:bodyPr>
          <a:lstStyle/>
          <a:p>
            <a:fld id="{40A61A8B-0473-4D1F-8DDB-7C6614B20121}" type="slidenum">
              <a:rPr lang="en-US" smtClean="0"/>
              <a:t>23</a:t>
            </a:fld>
            <a:endParaRPr lang="en-US" dirty="0"/>
          </a:p>
        </p:txBody>
      </p:sp>
    </p:spTree>
    <p:extLst>
      <p:ext uri="{BB962C8B-B14F-4D97-AF65-F5344CB8AC3E}">
        <p14:creationId xmlns:p14="http://schemas.microsoft.com/office/powerpoint/2010/main" val="176062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C9AC-E1D2-4E5B-8267-6C0325189705}"/>
              </a:ext>
            </a:extLst>
          </p:cNvPr>
          <p:cNvSpPr>
            <a:spLocks noGrp="1"/>
          </p:cNvSpPr>
          <p:nvPr>
            <p:ph type="title"/>
          </p:nvPr>
        </p:nvSpPr>
        <p:spPr/>
        <p:txBody>
          <a:bodyPr>
            <a:normAutofit fontScale="90000"/>
          </a:bodyPr>
          <a:lstStyle/>
          <a:p>
            <a:r>
              <a:rPr lang="en-US" dirty="0"/>
              <a:t>Family Services Division</a:t>
            </a:r>
            <a:br>
              <a:rPr lang="en-US" dirty="0"/>
            </a:br>
            <a:r>
              <a:rPr lang="en-US" sz="3200" dirty="0"/>
              <a:t>Best Practice</a:t>
            </a:r>
          </a:p>
        </p:txBody>
      </p:sp>
      <p:sp>
        <p:nvSpPr>
          <p:cNvPr id="3" name="Content Placeholder 2">
            <a:extLst>
              <a:ext uri="{FF2B5EF4-FFF2-40B4-BE49-F238E27FC236}">
                <a16:creationId xmlns:a16="http://schemas.microsoft.com/office/drawing/2014/main" id="{7C259722-53AD-48BF-86CF-B24AFDAD413F}"/>
              </a:ext>
            </a:extLst>
          </p:cNvPr>
          <p:cNvSpPr>
            <a:spLocks noGrp="1"/>
          </p:cNvSpPr>
          <p:nvPr>
            <p:ph idx="1"/>
          </p:nvPr>
        </p:nvSpPr>
        <p:spPr>
          <a:xfrm>
            <a:off x="987175" y="2276329"/>
            <a:ext cx="10656744" cy="4300640"/>
          </a:xfrm>
        </p:spPr>
        <p:txBody>
          <a:bodyPr>
            <a:normAutofit fontScale="62500" lnSpcReduction="20000"/>
          </a:bodyPr>
          <a:lstStyle/>
          <a:p>
            <a:pPr marL="0" indent="0">
              <a:buNone/>
            </a:pPr>
            <a:endParaRPr lang="en-US" dirty="0"/>
          </a:p>
          <a:p>
            <a:pPr marL="0" indent="0">
              <a:buNone/>
            </a:pPr>
            <a:r>
              <a:rPr lang="en-US" sz="3400" dirty="0"/>
              <a:t>FY 17 RPP Data</a:t>
            </a:r>
          </a:p>
          <a:p>
            <a:pPr marL="0" indent="0">
              <a:buNone/>
            </a:pPr>
            <a:r>
              <a:rPr lang="en-US" sz="3400" dirty="0"/>
              <a:t>1,198 parents/caretakers screened by RPP</a:t>
            </a:r>
          </a:p>
          <a:p>
            <a:r>
              <a:rPr lang="en-US" sz="3400" dirty="0"/>
              <a:t>857 parents/caretakers found at risk of SUD</a:t>
            </a:r>
          </a:p>
          <a:p>
            <a:r>
              <a:rPr lang="en-US" sz="3400" dirty="0"/>
              <a:t>573 parents/caretakers engaged in SUD treatment</a:t>
            </a:r>
          </a:p>
          <a:p>
            <a:pPr marL="0" indent="0">
              <a:buNone/>
            </a:pPr>
            <a:endParaRPr lang="en-US" sz="3400" dirty="0"/>
          </a:p>
          <a:p>
            <a:pPr marL="0" indent="0">
              <a:buNone/>
            </a:pPr>
            <a:r>
              <a:rPr lang="en-US" sz="3400" dirty="0"/>
              <a:t>FY 17 RPP Outcomes</a:t>
            </a:r>
          </a:p>
          <a:p>
            <a:r>
              <a:rPr lang="en-US" sz="3400" dirty="0"/>
              <a:t>84% of participants recommended for an assessment followed through with completing assessment.</a:t>
            </a:r>
          </a:p>
          <a:p>
            <a:r>
              <a:rPr lang="en-US" sz="3400" dirty="0"/>
              <a:t>82% of participants who completed assessment engaged in SUD treatment.</a:t>
            </a:r>
          </a:p>
          <a:p>
            <a:pPr marL="0" indent="0">
              <a:buNone/>
            </a:pPr>
            <a:r>
              <a:rPr lang="en-US" sz="3400" dirty="0"/>
              <a:t>	</a:t>
            </a:r>
          </a:p>
          <a:p>
            <a:pPr marL="0" indent="0">
              <a:buNone/>
            </a:pPr>
            <a:endParaRPr lang="en-US" dirty="0"/>
          </a:p>
        </p:txBody>
      </p:sp>
      <p:sp>
        <p:nvSpPr>
          <p:cNvPr id="4" name="Slide Number Placeholder 3">
            <a:extLst>
              <a:ext uri="{FF2B5EF4-FFF2-40B4-BE49-F238E27FC236}">
                <a16:creationId xmlns:a16="http://schemas.microsoft.com/office/drawing/2014/main" id="{955896A9-4410-4F84-92F6-9863BAA3F562}"/>
              </a:ext>
            </a:extLst>
          </p:cNvPr>
          <p:cNvSpPr>
            <a:spLocks noGrp="1"/>
          </p:cNvSpPr>
          <p:nvPr>
            <p:ph type="sldNum" sz="quarter" idx="12"/>
          </p:nvPr>
        </p:nvSpPr>
        <p:spPr/>
        <p:txBody>
          <a:bodyPr>
            <a:normAutofit/>
          </a:bodyPr>
          <a:lstStyle/>
          <a:p>
            <a:fld id="{40A61A8B-0473-4D1F-8DDB-7C6614B20121}" type="slidenum">
              <a:rPr lang="en-US" smtClean="0"/>
              <a:t>24</a:t>
            </a:fld>
            <a:endParaRPr lang="en-US" dirty="0"/>
          </a:p>
        </p:txBody>
      </p:sp>
    </p:spTree>
    <p:extLst>
      <p:ext uri="{BB962C8B-B14F-4D97-AF65-F5344CB8AC3E}">
        <p14:creationId xmlns:p14="http://schemas.microsoft.com/office/powerpoint/2010/main" val="2045773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9F5E-75CC-4FBC-ACFA-D4CC43C7C5AB}"/>
              </a:ext>
            </a:extLst>
          </p:cNvPr>
          <p:cNvSpPr>
            <a:spLocks noGrp="1"/>
          </p:cNvSpPr>
          <p:nvPr>
            <p:ph type="title"/>
          </p:nvPr>
        </p:nvSpPr>
        <p:spPr/>
        <p:txBody>
          <a:bodyPr>
            <a:normAutofit fontScale="90000"/>
          </a:bodyPr>
          <a:lstStyle/>
          <a:p>
            <a:r>
              <a:rPr lang="en-US" dirty="0"/>
              <a:t>Family Services Division</a:t>
            </a:r>
            <a:br>
              <a:rPr lang="en-US" dirty="0"/>
            </a:br>
            <a:r>
              <a:rPr lang="en-US" sz="3200" dirty="0"/>
              <a:t>Best Practice</a:t>
            </a:r>
          </a:p>
        </p:txBody>
      </p:sp>
      <p:sp>
        <p:nvSpPr>
          <p:cNvPr id="3" name="Content Placeholder 2">
            <a:extLst>
              <a:ext uri="{FF2B5EF4-FFF2-40B4-BE49-F238E27FC236}">
                <a16:creationId xmlns:a16="http://schemas.microsoft.com/office/drawing/2014/main" id="{0A0F21F3-F1CB-450C-A3BF-233A81222F90}"/>
              </a:ext>
            </a:extLst>
          </p:cNvPr>
          <p:cNvSpPr>
            <a:spLocks noGrp="1"/>
          </p:cNvSpPr>
          <p:nvPr>
            <p:ph idx="1"/>
          </p:nvPr>
        </p:nvSpPr>
        <p:spPr>
          <a:xfrm>
            <a:off x="675139" y="2287020"/>
            <a:ext cx="10515600" cy="4351338"/>
          </a:xfrm>
        </p:spPr>
        <p:txBody>
          <a:bodyPr>
            <a:normAutofit/>
          </a:bodyPr>
          <a:lstStyle/>
          <a:p>
            <a:pPr marL="0" indent="0" algn="ctr">
              <a:buNone/>
            </a:pPr>
            <a:r>
              <a:rPr lang="en-US" sz="3200" dirty="0"/>
              <a:t>Risk Triage Tool Development</a:t>
            </a:r>
          </a:p>
          <a:p>
            <a:pPr marL="0" indent="0">
              <a:buNone/>
            </a:pPr>
            <a:endParaRPr lang="en-US" dirty="0"/>
          </a:p>
          <a:p>
            <a:r>
              <a:rPr lang="en-US" sz="2400" dirty="0"/>
              <a:t>Joint work with ADAP to develop risk triage tool</a:t>
            </a:r>
          </a:p>
          <a:p>
            <a:r>
              <a:rPr lang="en-US" sz="2400" dirty="0"/>
              <a:t>Tool intended to prioritize wait list for Medication Assisted Treatment (MAT)</a:t>
            </a:r>
          </a:p>
          <a:p>
            <a:r>
              <a:rPr lang="en-US" sz="2400" dirty="0"/>
              <a:t>Tool captures information about areas of risk:</a:t>
            </a:r>
          </a:p>
          <a:p>
            <a:pPr marL="0" indent="0">
              <a:buNone/>
            </a:pPr>
            <a:r>
              <a:rPr lang="en-US" sz="2400" dirty="0"/>
              <a:t>		Housing</a:t>
            </a:r>
          </a:p>
          <a:p>
            <a:pPr marL="0" indent="0">
              <a:buNone/>
            </a:pPr>
            <a:r>
              <a:rPr lang="en-US" sz="2400" dirty="0"/>
              <a:t>		Child Protection Involvement</a:t>
            </a:r>
          </a:p>
          <a:p>
            <a:pPr marL="0" indent="0">
              <a:buNone/>
            </a:pPr>
            <a:r>
              <a:rPr lang="en-US" sz="2400" dirty="0"/>
              <a:t>		DOC Involvement</a:t>
            </a:r>
          </a:p>
        </p:txBody>
      </p:sp>
      <p:sp>
        <p:nvSpPr>
          <p:cNvPr id="4" name="Slide Number Placeholder 3">
            <a:extLst>
              <a:ext uri="{FF2B5EF4-FFF2-40B4-BE49-F238E27FC236}">
                <a16:creationId xmlns:a16="http://schemas.microsoft.com/office/drawing/2014/main" id="{E420CD58-1EDA-434F-A201-47C93B53C7CA}"/>
              </a:ext>
            </a:extLst>
          </p:cNvPr>
          <p:cNvSpPr>
            <a:spLocks noGrp="1"/>
          </p:cNvSpPr>
          <p:nvPr>
            <p:ph type="sldNum" sz="quarter" idx="12"/>
          </p:nvPr>
        </p:nvSpPr>
        <p:spPr/>
        <p:txBody>
          <a:bodyPr>
            <a:normAutofit/>
          </a:bodyPr>
          <a:lstStyle/>
          <a:p>
            <a:fld id="{40A61A8B-0473-4D1F-8DDB-7C6614B20121}" type="slidenum">
              <a:rPr lang="en-US" smtClean="0"/>
              <a:t>25</a:t>
            </a:fld>
            <a:endParaRPr lang="en-US" dirty="0"/>
          </a:p>
        </p:txBody>
      </p:sp>
    </p:spTree>
    <p:extLst>
      <p:ext uri="{BB962C8B-B14F-4D97-AF65-F5344CB8AC3E}">
        <p14:creationId xmlns:p14="http://schemas.microsoft.com/office/powerpoint/2010/main" val="69754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2BB0-1DEA-4F2B-B40A-C5BAF1187F24}"/>
              </a:ext>
            </a:extLst>
          </p:cNvPr>
          <p:cNvSpPr>
            <a:spLocks noGrp="1"/>
          </p:cNvSpPr>
          <p:nvPr>
            <p:ph type="title"/>
          </p:nvPr>
        </p:nvSpPr>
        <p:spPr/>
        <p:txBody>
          <a:bodyPr>
            <a:normAutofit fontScale="90000"/>
          </a:bodyPr>
          <a:lstStyle/>
          <a:p>
            <a:r>
              <a:rPr lang="en-US" dirty="0"/>
              <a:t>Economic Services Division – Reach Up</a:t>
            </a:r>
            <a:br>
              <a:rPr lang="en-US" dirty="0"/>
            </a:br>
            <a:r>
              <a:rPr lang="en-US" sz="3200" dirty="0"/>
              <a:t>Best Practice</a:t>
            </a:r>
          </a:p>
        </p:txBody>
      </p:sp>
      <p:sp>
        <p:nvSpPr>
          <p:cNvPr id="3" name="Content Placeholder 2">
            <a:extLst>
              <a:ext uri="{FF2B5EF4-FFF2-40B4-BE49-F238E27FC236}">
                <a16:creationId xmlns:a16="http://schemas.microsoft.com/office/drawing/2014/main" id="{5C8A1E71-4CB4-48FF-8FFC-5C9CE15FCD9C}"/>
              </a:ext>
            </a:extLst>
          </p:cNvPr>
          <p:cNvSpPr>
            <a:spLocks noGrp="1"/>
          </p:cNvSpPr>
          <p:nvPr>
            <p:ph idx="1"/>
          </p:nvPr>
        </p:nvSpPr>
        <p:spPr>
          <a:xfrm>
            <a:off x="727116" y="2410553"/>
            <a:ext cx="10614799" cy="4149638"/>
          </a:xfrm>
        </p:spPr>
        <p:txBody>
          <a:bodyPr>
            <a:normAutofit/>
          </a:bodyPr>
          <a:lstStyle/>
          <a:p>
            <a:pPr marL="0" indent="0" algn="ctr">
              <a:buNone/>
            </a:pPr>
            <a:r>
              <a:rPr lang="en-US" sz="3200" dirty="0"/>
              <a:t>Screening</a:t>
            </a:r>
          </a:p>
          <a:p>
            <a:pPr marL="0" indent="0">
              <a:buNone/>
            </a:pPr>
            <a:r>
              <a:rPr lang="en-US" sz="2400" dirty="0"/>
              <a:t>Reach Up case managers screen all participants using UNCOPE (substance use) and PHQ2 (mental health) screening tools:</a:t>
            </a:r>
          </a:p>
          <a:p>
            <a:pPr marL="0" indent="0">
              <a:buNone/>
            </a:pPr>
            <a:endParaRPr lang="en-US" dirty="0"/>
          </a:p>
          <a:p>
            <a:pPr lvl="1"/>
            <a:r>
              <a:rPr lang="en-US" sz="2000" dirty="0"/>
              <a:t>Positive results yield a referral to our contracted staff in the Designated Agencies.</a:t>
            </a:r>
          </a:p>
          <a:p>
            <a:pPr marL="457200" lvl="1" indent="0">
              <a:buNone/>
            </a:pPr>
            <a:endParaRPr lang="en-US" sz="2000" dirty="0"/>
          </a:p>
          <a:p>
            <a:pPr lvl="1"/>
            <a:r>
              <a:rPr lang="en-US" sz="2000" dirty="0"/>
              <a:t>The Case Managers/Clinical Case Managers coordinate treatment and team meetings to help foster an environment where participants can focus on their treatment.</a:t>
            </a:r>
          </a:p>
          <a:p>
            <a:pPr marL="0" indent="0">
              <a:buNone/>
            </a:pPr>
            <a:endParaRPr lang="en-US" dirty="0"/>
          </a:p>
        </p:txBody>
      </p:sp>
      <p:sp>
        <p:nvSpPr>
          <p:cNvPr id="4" name="Slide Number Placeholder 3">
            <a:extLst>
              <a:ext uri="{FF2B5EF4-FFF2-40B4-BE49-F238E27FC236}">
                <a16:creationId xmlns:a16="http://schemas.microsoft.com/office/drawing/2014/main" id="{9193A601-357E-40EC-B460-F6DC89DCCCDD}"/>
              </a:ext>
            </a:extLst>
          </p:cNvPr>
          <p:cNvSpPr>
            <a:spLocks noGrp="1"/>
          </p:cNvSpPr>
          <p:nvPr>
            <p:ph type="sldNum" sz="quarter" idx="12"/>
          </p:nvPr>
        </p:nvSpPr>
        <p:spPr/>
        <p:txBody>
          <a:bodyPr>
            <a:normAutofit/>
          </a:bodyPr>
          <a:lstStyle/>
          <a:p>
            <a:fld id="{40A61A8B-0473-4D1F-8DDB-7C6614B20121}" type="slidenum">
              <a:rPr lang="en-US" smtClean="0"/>
              <a:t>26</a:t>
            </a:fld>
            <a:endParaRPr lang="en-US" dirty="0"/>
          </a:p>
        </p:txBody>
      </p:sp>
    </p:spTree>
    <p:extLst>
      <p:ext uri="{BB962C8B-B14F-4D97-AF65-F5344CB8AC3E}">
        <p14:creationId xmlns:p14="http://schemas.microsoft.com/office/powerpoint/2010/main" val="342555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E9B7-4B07-461A-BE55-B3D20E0BE46C}"/>
              </a:ext>
            </a:extLst>
          </p:cNvPr>
          <p:cNvSpPr>
            <a:spLocks noGrp="1"/>
          </p:cNvSpPr>
          <p:nvPr>
            <p:ph type="title"/>
          </p:nvPr>
        </p:nvSpPr>
        <p:spPr/>
        <p:txBody>
          <a:bodyPr>
            <a:normAutofit fontScale="90000"/>
          </a:bodyPr>
          <a:lstStyle/>
          <a:p>
            <a:r>
              <a:rPr lang="en-US" dirty="0"/>
              <a:t>Economic Services – Reach Up</a:t>
            </a:r>
            <a:br>
              <a:rPr lang="en-US" dirty="0"/>
            </a:br>
            <a:r>
              <a:rPr lang="en-US" sz="3200" dirty="0"/>
              <a:t>Best Practice</a:t>
            </a:r>
            <a:r>
              <a:rPr lang="en-US" dirty="0"/>
              <a:t>	</a:t>
            </a:r>
          </a:p>
        </p:txBody>
      </p:sp>
      <p:sp>
        <p:nvSpPr>
          <p:cNvPr id="3" name="Content Placeholder 2">
            <a:extLst>
              <a:ext uri="{FF2B5EF4-FFF2-40B4-BE49-F238E27FC236}">
                <a16:creationId xmlns:a16="http://schemas.microsoft.com/office/drawing/2014/main" id="{3EBEB443-81A5-455E-8777-8A6AD3E67906}"/>
              </a:ext>
            </a:extLst>
          </p:cNvPr>
          <p:cNvSpPr>
            <a:spLocks noGrp="1"/>
          </p:cNvSpPr>
          <p:nvPr>
            <p:ph idx="1"/>
          </p:nvPr>
        </p:nvSpPr>
        <p:spPr>
          <a:xfrm>
            <a:off x="469783" y="2393774"/>
            <a:ext cx="11383861" cy="4464226"/>
          </a:xfrm>
        </p:spPr>
        <p:txBody>
          <a:bodyPr>
            <a:normAutofit fontScale="92500" lnSpcReduction="20000"/>
          </a:bodyPr>
          <a:lstStyle/>
          <a:p>
            <a:pPr marL="0" indent="0" algn="ctr">
              <a:buNone/>
            </a:pPr>
            <a:r>
              <a:rPr lang="en-US" sz="3800" dirty="0"/>
              <a:t>Home Visiting Program</a:t>
            </a:r>
          </a:p>
          <a:p>
            <a:pPr marL="0" indent="0">
              <a:buNone/>
            </a:pPr>
            <a:endParaRPr lang="en-US" dirty="0"/>
          </a:p>
          <a:p>
            <a:pPr marL="0" indent="0">
              <a:buNone/>
            </a:pPr>
            <a:r>
              <a:rPr lang="en-US" dirty="0"/>
              <a:t>Piloting an evidence-informed curriculum from Nebraska</a:t>
            </a:r>
          </a:p>
          <a:p>
            <a:pPr lvl="1"/>
            <a:r>
              <a:rPr lang="en-US" dirty="0"/>
              <a:t>Mathematica a policy research institution found participants that were involved in this program had improved employment status and improved earnings. </a:t>
            </a:r>
          </a:p>
          <a:p>
            <a:pPr marL="457200" lvl="1" indent="0">
              <a:buNone/>
            </a:pPr>
            <a:r>
              <a:rPr lang="en-US" dirty="0"/>
              <a:t>(</a:t>
            </a:r>
            <a:r>
              <a:rPr lang="en-US" sz="1500" dirty="0">
                <a:solidFill>
                  <a:schemeClr val="tx2">
                    <a:lumMod val="75000"/>
                  </a:schemeClr>
                </a:solidFill>
              </a:rPr>
              <a:t>http://www.buildingbetterprograms.org/wp-content/uploads/2014/04/BNF-Presentation.pdf</a:t>
            </a:r>
            <a:r>
              <a:rPr lang="en-US" dirty="0"/>
              <a:t>)</a:t>
            </a:r>
          </a:p>
          <a:p>
            <a:pPr marL="0" indent="0">
              <a:buNone/>
            </a:pPr>
            <a:endParaRPr lang="en-US" dirty="0"/>
          </a:p>
          <a:p>
            <a:pPr marL="0" indent="0">
              <a:buNone/>
            </a:pPr>
            <a:r>
              <a:rPr lang="en-US" dirty="0"/>
              <a:t>Two of the 12 district offices</a:t>
            </a:r>
          </a:p>
          <a:p>
            <a:pPr lvl="1"/>
            <a:r>
              <a:rPr lang="en-US" dirty="0"/>
              <a:t>Rutland and Newport each have 1 case manager:</a:t>
            </a:r>
          </a:p>
          <a:p>
            <a:pPr lvl="1"/>
            <a:r>
              <a:rPr lang="en-US" dirty="0"/>
              <a:t>Smaller case loads (12-15 participants)</a:t>
            </a:r>
          </a:p>
          <a:p>
            <a:pPr lvl="1"/>
            <a:r>
              <a:rPr lang="en-US" dirty="0"/>
              <a:t>Meet participants in their homes</a:t>
            </a:r>
          </a:p>
          <a:p>
            <a:pPr lvl="1"/>
            <a:r>
              <a:rPr lang="en-US" dirty="0"/>
              <a:t>Curriculum is focused on meeting participants where they are at</a:t>
            </a:r>
          </a:p>
          <a:p>
            <a:pPr lvl="1"/>
            <a:r>
              <a:rPr lang="en-US" dirty="0"/>
              <a:t>Participants choose goals and life skills they want to work on </a:t>
            </a:r>
          </a:p>
        </p:txBody>
      </p:sp>
      <p:sp>
        <p:nvSpPr>
          <p:cNvPr id="4" name="Slide Number Placeholder 3">
            <a:extLst>
              <a:ext uri="{FF2B5EF4-FFF2-40B4-BE49-F238E27FC236}">
                <a16:creationId xmlns:a16="http://schemas.microsoft.com/office/drawing/2014/main" id="{D061B42D-004D-4755-9EC2-EAE0D18B374A}"/>
              </a:ext>
            </a:extLst>
          </p:cNvPr>
          <p:cNvSpPr>
            <a:spLocks noGrp="1"/>
          </p:cNvSpPr>
          <p:nvPr>
            <p:ph type="sldNum" sz="quarter" idx="12"/>
          </p:nvPr>
        </p:nvSpPr>
        <p:spPr/>
        <p:txBody>
          <a:bodyPr>
            <a:normAutofit/>
          </a:bodyPr>
          <a:lstStyle/>
          <a:p>
            <a:fld id="{40A61A8B-0473-4D1F-8DDB-7C6614B20121}" type="slidenum">
              <a:rPr lang="en-US" smtClean="0"/>
              <a:t>27</a:t>
            </a:fld>
            <a:endParaRPr lang="en-US" dirty="0"/>
          </a:p>
        </p:txBody>
      </p:sp>
    </p:spTree>
    <p:extLst>
      <p:ext uri="{BB962C8B-B14F-4D97-AF65-F5344CB8AC3E}">
        <p14:creationId xmlns:p14="http://schemas.microsoft.com/office/powerpoint/2010/main" val="256874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54FF-E761-43F0-A967-FE79DCC1D3E4}"/>
              </a:ext>
            </a:extLst>
          </p:cNvPr>
          <p:cNvSpPr>
            <a:spLocks noGrp="1"/>
          </p:cNvSpPr>
          <p:nvPr>
            <p:ph type="title"/>
          </p:nvPr>
        </p:nvSpPr>
        <p:spPr/>
        <p:txBody>
          <a:bodyPr>
            <a:normAutofit fontScale="90000"/>
          </a:bodyPr>
          <a:lstStyle/>
          <a:p>
            <a:r>
              <a:rPr lang="en-US" dirty="0"/>
              <a:t>Economic Services Division – Reach Up</a:t>
            </a:r>
            <a:br>
              <a:rPr lang="en-US" dirty="0"/>
            </a:br>
            <a:r>
              <a:rPr lang="en-US" sz="3200" dirty="0"/>
              <a:t>Best Practice</a:t>
            </a:r>
          </a:p>
        </p:txBody>
      </p:sp>
      <p:sp>
        <p:nvSpPr>
          <p:cNvPr id="3" name="Content Placeholder 2">
            <a:extLst>
              <a:ext uri="{FF2B5EF4-FFF2-40B4-BE49-F238E27FC236}">
                <a16:creationId xmlns:a16="http://schemas.microsoft.com/office/drawing/2014/main" id="{52844286-D598-4C4B-903D-9D250228816E}"/>
              </a:ext>
            </a:extLst>
          </p:cNvPr>
          <p:cNvSpPr>
            <a:spLocks noGrp="1"/>
          </p:cNvSpPr>
          <p:nvPr>
            <p:ph idx="1"/>
          </p:nvPr>
        </p:nvSpPr>
        <p:spPr/>
        <p:txBody>
          <a:bodyPr/>
          <a:lstStyle/>
          <a:p>
            <a:pPr marL="0" indent="0" algn="ctr">
              <a:buNone/>
            </a:pPr>
            <a:r>
              <a:rPr lang="en-US" sz="3200" dirty="0"/>
              <a:t>Temporary Absence</a:t>
            </a:r>
          </a:p>
          <a:p>
            <a:pPr marL="0" indent="0">
              <a:spcAft>
                <a:spcPts val="1200"/>
              </a:spcAft>
              <a:buNone/>
            </a:pPr>
            <a:r>
              <a:rPr lang="en-US" sz="2400" dirty="0"/>
              <a:t>Reach Up supports participants that need to engage in treatment away from the home</a:t>
            </a:r>
            <a:r>
              <a:rPr lang="en-US" sz="2400" dirty="0">
                <a:solidFill>
                  <a:srgbClr val="FF0000"/>
                </a:solidFill>
              </a:rPr>
              <a:t> </a:t>
            </a:r>
            <a:r>
              <a:rPr lang="en-US" sz="2400" dirty="0"/>
              <a:t>by continuing to:</a:t>
            </a:r>
          </a:p>
          <a:p>
            <a:pPr lvl="1"/>
            <a:r>
              <a:rPr lang="en-US" sz="2000" dirty="0"/>
              <a:t>Pay for participant’s housing; and </a:t>
            </a:r>
          </a:p>
          <a:p>
            <a:pPr lvl="1"/>
            <a:r>
              <a:rPr lang="en-US" sz="2000" dirty="0"/>
              <a:t>Provide a simultaneous grant to the caretaker caring for the children.</a:t>
            </a:r>
            <a:endParaRPr lang="en-US" sz="2000" strike="sngStrike" dirty="0"/>
          </a:p>
        </p:txBody>
      </p:sp>
      <p:sp>
        <p:nvSpPr>
          <p:cNvPr id="4" name="Slide Number Placeholder 3">
            <a:extLst>
              <a:ext uri="{FF2B5EF4-FFF2-40B4-BE49-F238E27FC236}">
                <a16:creationId xmlns:a16="http://schemas.microsoft.com/office/drawing/2014/main" id="{190FD48F-46D9-4CCD-BD41-55B17685A65E}"/>
              </a:ext>
            </a:extLst>
          </p:cNvPr>
          <p:cNvSpPr>
            <a:spLocks noGrp="1"/>
          </p:cNvSpPr>
          <p:nvPr>
            <p:ph type="sldNum" sz="quarter" idx="12"/>
          </p:nvPr>
        </p:nvSpPr>
        <p:spPr/>
        <p:txBody>
          <a:bodyPr>
            <a:normAutofit/>
          </a:bodyPr>
          <a:lstStyle/>
          <a:p>
            <a:fld id="{40A61A8B-0473-4D1F-8DDB-7C6614B20121}" type="slidenum">
              <a:rPr lang="en-US" smtClean="0"/>
              <a:t>28</a:t>
            </a:fld>
            <a:endParaRPr lang="en-US" dirty="0"/>
          </a:p>
        </p:txBody>
      </p:sp>
    </p:spTree>
    <p:extLst>
      <p:ext uri="{BB962C8B-B14F-4D97-AF65-F5344CB8AC3E}">
        <p14:creationId xmlns:p14="http://schemas.microsoft.com/office/powerpoint/2010/main" val="278580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EA15-6CD1-48C5-A26F-157E76780C7E}"/>
              </a:ext>
            </a:extLst>
          </p:cNvPr>
          <p:cNvSpPr>
            <a:spLocks noGrp="1"/>
          </p:cNvSpPr>
          <p:nvPr>
            <p:ph type="title"/>
          </p:nvPr>
        </p:nvSpPr>
        <p:spPr>
          <a:xfrm>
            <a:off x="830511" y="746620"/>
            <a:ext cx="9085856" cy="934012"/>
          </a:xfrm>
        </p:spPr>
        <p:txBody>
          <a:bodyPr>
            <a:normAutofit fontScale="90000"/>
          </a:bodyPr>
          <a:lstStyle/>
          <a:p>
            <a:r>
              <a:rPr lang="en-US" dirty="0"/>
              <a:t>Economic Services – Jobs for Independence</a:t>
            </a:r>
            <a:br>
              <a:rPr lang="en-US" dirty="0"/>
            </a:br>
            <a:r>
              <a:rPr lang="en-US" sz="3200" dirty="0"/>
              <a:t>Best Practice</a:t>
            </a:r>
          </a:p>
        </p:txBody>
      </p:sp>
      <p:sp>
        <p:nvSpPr>
          <p:cNvPr id="3" name="Content Placeholder 2">
            <a:extLst>
              <a:ext uri="{FF2B5EF4-FFF2-40B4-BE49-F238E27FC236}">
                <a16:creationId xmlns:a16="http://schemas.microsoft.com/office/drawing/2014/main" id="{C7F84572-834A-45F9-B9BC-1A94DF1E97B0}"/>
              </a:ext>
            </a:extLst>
          </p:cNvPr>
          <p:cNvSpPr>
            <a:spLocks noGrp="1"/>
          </p:cNvSpPr>
          <p:nvPr>
            <p:ph idx="1"/>
          </p:nvPr>
        </p:nvSpPr>
        <p:spPr>
          <a:xfrm>
            <a:off x="609669" y="2410553"/>
            <a:ext cx="11034249" cy="4300640"/>
          </a:xfrm>
        </p:spPr>
        <p:txBody>
          <a:bodyPr>
            <a:normAutofit/>
          </a:bodyPr>
          <a:lstStyle/>
          <a:p>
            <a:pPr marL="0" indent="0">
              <a:buNone/>
            </a:pPr>
            <a:r>
              <a:rPr lang="en-US" dirty="0"/>
              <a:t>3-Year Pilot Program to research the effects of enhanced services on employment outcomes for 3SquaresVT recipients. Targets 4 groups:</a:t>
            </a:r>
          </a:p>
          <a:p>
            <a:pPr marL="0" indent="0">
              <a:buNone/>
            </a:pPr>
            <a:r>
              <a:rPr lang="en-US" dirty="0"/>
              <a:t>		substance use disorders</a:t>
            </a:r>
          </a:p>
          <a:p>
            <a:pPr marL="0" indent="0">
              <a:buNone/>
            </a:pPr>
            <a:r>
              <a:rPr lang="en-US" dirty="0"/>
              <a:t>		mental health issues </a:t>
            </a:r>
          </a:p>
          <a:p>
            <a:pPr marL="0" indent="0">
              <a:buNone/>
            </a:pPr>
            <a:r>
              <a:rPr lang="en-US" dirty="0"/>
              <a:t>		criminal histories </a:t>
            </a:r>
          </a:p>
          <a:p>
            <a:pPr marL="0" indent="0">
              <a:buNone/>
            </a:pPr>
            <a:r>
              <a:rPr lang="en-US" dirty="0"/>
              <a:t>		homelessness</a:t>
            </a:r>
          </a:p>
          <a:p>
            <a:pPr marL="0" indent="0">
              <a:buNone/>
            </a:pPr>
            <a:endParaRPr lang="en-US" dirty="0"/>
          </a:p>
          <a:p>
            <a:r>
              <a:rPr lang="en-US" dirty="0"/>
              <a:t>To-date 444 participants (41%) who have been randomly assigned to receive enhanced services identify with having substance use issues</a:t>
            </a:r>
          </a:p>
          <a:p>
            <a:r>
              <a:rPr lang="en-US" dirty="0"/>
              <a:t>Most participants identify with 2-3 of the 4 target areas</a:t>
            </a:r>
          </a:p>
        </p:txBody>
      </p:sp>
      <p:sp>
        <p:nvSpPr>
          <p:cNvPr id="4" name="Slide Number Placeholder 3">
            <a:extLst>
              <a:ext uri="{FF2B5EF4-FFF2-40B4-BE49-F238E27FC236}">
                <a16:creationId xmlns:a16="http://schemas.microsoft.com/office/drawing/2014/main" id="{132D7B9A-D7CC-40CB-845B-931E427A90E7}"/>
              </a:ext>
            </a:extLst>
          </p:cNvPr>
          <p:cNvSpPr>
            <a:spLocks noGrp="1"/>
          </p:cNvSpPr>
          <p:nvPr>
            <p:ph type="sldNum" sz="quarter" idx="12"/>
          </p:nvPr>
        </p:nvSpPr>
        <p:spPr/>
        <p:txBody>
          <a:bodyPr>
            <a:normAutofit/>
          </a:bodyPr>
          <a:lstStyle/>
          <a:p>
            <a:fld id="{40A61A8B-0473-4D1F-8DDB-7C6614B20121}" type="slidenum">
              <a:rPr lang="en-US" smtClean="0"/>
              <a:t>29</a:t>
            </a:fld>
            <a:endParaRPr lang="en-US" dirty="0"/>
          </a:p>
        </p:txBody>
      </p:sp>
    </p:spTree>
    <p:extLst>
      <p:ext uri="{BB962C8B-B14F-4D97-AF65-F5344CB8AC3E}">
        <p14:creationId xmlns:p14="http://schemas.microsoft.com/office/powerpoint/2010/main" val="172240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1BF4-305A-4307-B840-A3496A086101}"/>
              </a:ext>
            </a:extLst>
          </p:cNvPr>
          <p:cNvSpPr>
            <a:spLocks noGrp="1"/>
          </p:cNvSpPr>
          <p:nvPr>
            <p:ph type="title"/>
          </p:nvPr>
        </p:nvSpPr>
        <p:spPr/>
        <p:txBody>
          <a:bodyPr>
            <a:normAutofit fontScale="90000"/>
          </a:bodyPr>
          <a:lstStyle/>
          <a:p>
            <a:r>
              <a:rPr lang="en-US" dirty="0"/>
              <a:t>Family Services Division </a:t>
            </a:r>
            <a:br>
              <a:rPr lang="en-US" dirty="0"/>
            </a:br>
            <a:r>
              <a:rPr lang="en-US" sz="3200" dirty="0"/>
              <a:t>Impact on Caseload</a:t>
            </a:r>
          </a:p>
        </p:txBody>
      </p:sp>
      <p:sp>
        <p:nvSpPr>
          <p:cNvPr id="3" name="Content Placeholder 2">
            <a:extLst>
              <a:ext uri="{FF2B5EF4-FFF2-40B4-BE49-F238E27FC236}">
                <a16:creationId xmlns:a16="http://schemas.microsoft.com/office/drawing/2014/main" id="{83D2B5D8-4282-4B15-80F8-AEA30CC003B9}"/>
              </a:ext>
            </a:extLst>
          </p:cNvPr>
          <p:cNvSpPr>
            <a:spLocks noGrp="1"/>
          </p:cNvSpPr>
          <p:nvPr>
            <p:ph idx="1"/>
          </p:nvPr>
        </p:nvSpPr>
        <p:spPr/>
        <p:txBody>
          <a:bodyPr>
            <a:normAutofit/>
          </a:bodyPr>
          <a:lstStyle/>
          <a:p>
            <a:pPr marL="0" indent="0">
              <a:buNone/>
            </a:pPr>
            <a:r>
              <a:rPr lang="en-US" dirty="0"/>
              <a:t>Since 2013, Family Services Division (FSD) has experienced a 38% increase of children in DCF custody. </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7271BAB-EDE8-4222-A3BA-312DBBC116EE}"/>
              </a:ext>
            </a:extLst>
          </p:cNvPr>
          <p:cNvSpPr>
            <a:spLocks noGrp="1"/>
          </p:cNvSpPr>
          <p:nvPr>
            <p:ph type="sldNum" sz="quarter" idx="12"/>
          </p:nvPr>
        </p:nvSpPr>
        <p:spPr/>
        <p:txBody>
          <a:bodyPr>
            <a:normAutofit/>
          </a:bodyPr>
          <a:lstStyle/>
          <a:p>
            <a:fld id="{40A61A8B-0473-4D1F-8DDB-7C6614B20121}" type="slidenum">
              <a:rPr lang="en-US" smtClean="0"/>
              <a:t>3</a:t>
            </a:fld>
            <a:endParaRPr lang="en-US" dirty="0"/>
          </a:p>
        </p:txBody>
      </p:sp>
      <p:graphicFrame>
        <p:nvGraphicFramePr>
          <p:cNvPr id="8" name="Table 7">
            <a:extLst>
              <a:ext uri="{FF2B5EF4-FFF2-40B4-BE49-F238E27FC236}">
                <a16:creationId xmlns:a16="http://schemas.microsoft.com/office/drawing/2014/main" id="{F6B76CCB-88B4-4E4E-8C93-EAA8290B5A04}"/>
              </a:ext>
            </a:extLst>
          </p:cNvPr>
          <p:cNvGraphicFramePr>
            <a:graphicFrameLocks noGrp="1"/>
          </p:cNvGraphicFramePr>
          <p:nvPr>
            <p:extLst>
              <p:ext uri="{D42A27DB-BD31-4B8C-83A1-F6EECF244321}">
                <p14:modId xmlns:p14="http://schemas.microsoft.com/office/powerpoint/2010/main" val="1613727765"/>
              </p:ext>
            </p:extLst>
          </p:nvPr>
        </p:nvGraphicFramePr>
        <p:xfrm>
          <a:off x="3129094" y="3550130"/>
          <a:ext cx="4135773" cy="2761770"/>
        </p:xfrm>
        <a:graphic>
          <a:graphicData uri="http://schemas.openxmlformats.org/drawingml/2006/table">
            <a:tbl>
              <a:tblPr firstRow="1" bandRow="1">
                <a:tableStyleId>{5C22544A-7EE6-4342-B048-85BDC9FD1C3A}</a:tableStyleId>
              </a:tblPr>
              <a:tblGrid>
                <a:gridCol w="1296494">
                  <a:extLst>
                    <a:ext uri="{9D8B030D-6E8A-4147-A177-3AD203B41FA5}">
                      <a16:colId xmlns:a16="http://schemas.microsoft.com/office/drawing/2014/main" val="1627349773"/>
                    </a:ext>
                  </a:extLst>
                </a:gridCol>
                <a:gridCol w="2839279">
                  <a:extLst>
                    <a:ext uri="{9D8B030D-6E8A-4147-A177-3AD203B41FA5}">
                      <a16:colId xmlns:a16="http://schemas.microsoft.com/office/drawing/2014/main" val="772116274"/>
                    </a:ext>
                  </a:extLst>
                </a:gridCol>
              </a:tblGrid>
              <a:tr h="882935">
                <a:tc gridSpan="2">
                  <a:txBody>
                    <a:bodyPr/>
                    <a:lstStyle/>
                    <a:p>
                      <a:pPr algn="ctr"/>
                      <a:endParaRPr lang="en-US" dirty="0"/>
                    </a:p>
                    <a:p>
                      <a:pPr algn="ctr"/>
                      <a:r>
                        <a:rPr lang="en-US" dirty="0"/>
                        <a:t>Children in DCF Custody</a:t>
                      </a:r>
                    </a:p>
                  </a:txBody>
                  <a:tcPr/>
                </a:tc>
                <a:tc hMerge="1">
                  <a:txBody>
                    <a:bodyPr/>
                    <a:lstStyle/>
                    <a:p>
                      <a:endParaRPr lang="en-US" dirty="0"/>
                    </a:p>
                  </a:txBody>
                  <a:tcPr/>
                </a:tc>
                <a:extLst>
                  <a:ext uri="{0D108BD9-81ED-4DB2-BD59-A6C34878D82A}">
                    <a16:rowId xmlns:a16="http://schemas.microsoft.com/office/drawing/2014/main" val="1257270258"/>
                  </a:ext>
                </a:extLst>
              </a:tr>
              <a:tr h="375767">
                <a:tc>
                  <a:txBody>
                    <a:bodyPr/>
                    <a:lstStyle/>
                    <a:p>
                      <a:r>
                        <a:rPr lang="en-US" dirty="0"/>
                        <a:t>Year</a:t>
                      </a:r>
                    </a:p>
                  </a:txBody>
                  <a:tcPr/>
                </a:tc>
                <a:tc>
                  <a:txBody>
                    <a:bodyPr/>
                    <a:lstStyle/>
                    <a:p>
                      <a:pPr algn="r"/>
                      <a:r>
                        <a:rPr lang="en-US" dirty="0"/>
                        <a:t># of Children</a:t>
                      </a:r>
                    </a:p>
                  </a:txBody>
                  <a:tcPr/>
                </a:tc>
                <a:extLst>
                  <a:ext uri="{0D108BD9-81ED-4DB2-BD59-A6C34878D82A}">
                    <a16:rowId xmlns:a16="http://schemas.microsoft.com/office/drawing/2014/main" val="2380861718"/>
                  </a:ext>
                </a:extLst>
              </a:tr>
              <a:tr h="375767">
                <a:tc>
                  <a:txBody>
                    <a:bodyPr/>
                    <a:lstStyle/>
                    <a:p>
                      <a:r>
                        <a:rPr lang="en-US" dirty="0"/>
                        <a:t>2013</a:t>
                      </a:r>
                    </a:p>
                  </a:txBody>
                  <a:tcPr/>
                </a:tc>
                <a:tc>
                  <a:txBody>
                    <a:bodyPr/>
                    <a:lstStyle/>
                    <a:p>
                      <a:pPr algn="r"/>
                      <a:r>
                        <a:rPr lang="en-US" dirty="0"/>
                        <a:t>944</a:t>
                      </a:r>
                    </a:p>
                  </a:txBody>
                  <a:tcPr/>
                </a:tc>
                <a:extLst>
                  <a:ext uri="{0D108BD9-81ED-4DB2-BD59-A6C34878D82A}">
                    <a16:rowId xmlns:a16="http://schemas.microsoft.com/office/drawing/2014/main" val="3514661047"/>
                  </a:ext>
                </a:extLst>
              </a:tr>
              <a:tr h="375767">
                <a:tc>
                  <a:txBody>
                    <a:bodyPr/>
                    <a:lstStyle/>
                    <a:p>
                      <a:r>
                        <a:rPr lang="en-US" dirty="0"/>
                        <a:t>2014</a:t>
                      </a:r>
                    </a:p>
                  </a:txBody>
                  <a:tcPr/>
                </a:tc>
                <a:tc>
                  <a:txBody>
                    <a:bodyPr/>
                    <a:lstStyle/>
                    <a:p>
                      <a:pPr algn="r"/>
                      <a:r>
                        <a:rPr lang="en-US" dirty="0"/>
                        <a:t>1,103</a:t>
                      </a:r>
                    </a:p>
                  </a:txBody>
                  <a:tcPr/>
                </a:tc>
                <a:extLst>
                  <a:ext uri="{0D108BD9-81ED-4DB2-BD59-A6C34878D82A}">
                    <a16:rowId xmlns:a16="http://schemas.microsoft.com/office/drawing/2014/main" val="1642872467"/>
                  </a:ext>
                </a:extLst>
              </a:tr>
              <a:tr h="375767">
                <a:tc>
                  <a:txBody>
                    <a:bodyPr/>
                    <a:lstStyle/>
                    <a:p>
                      <a:r>
                        <a:rPr lang="en-US" dirty="0"/>
                        <a:t>2015</a:t>
                      </a:r>
                    </a:p>
                  </a:txBody>
                  <a:tcPr/>
                </a:tc>
                <a:tc>
                  <a:txBody>
                    <a:bodyPr/>
                    <a:lstStyle/>
                    <a:p>
                      <a:pPr algn="r"/>
                      <a:r>
                        <a:rPr lang="en-US" dirty="0"/>
                        <a:t>1,321</a:t>
                      </a:r>
                    </a:p>
                  </a:txBody>
                  <a:tcPr/>
                </a:tc>
                <a:extLst>
                  <a:ext uri="{0D108BD9-81ED-4DB2-BD59-A6C34878D82A}">
                    <a16:rowId xmlns:a16="http://schemas.microsoft.com/office/drawing/2014/main" val="2891848021"/>
                  </a:ext>
                </a:extLst>
              </a:tr>
              <a:tr h="375767">
                <a:tc>
                  <a:txBody>
                    <a:bodyPr/>
                    <a:lstStyle/>
                    <a:p>
                      <a:r>
                        <a:rPr lang="en-US" dirty="0"/>
                        <a:t>2016</a:t>
                      </a:r>
                    </a:p>
                  </a:txBody>
                  <a:tcPr/>
                </a:tc>
                <a:tc>
                  <a:txBody>
                    <a:bodyPr/>
                    <a:lstStyle/>
                    <a:p>
                      <a:pPr algn="r"/>
                      <a:r>
                        <a:rPr lang="en-US" dirty="0"/>
                        <a:t>1,302</a:t>
                      </a:r>
                    </a:p>
                  </a:txBody>
                  <a:tcPr/>
                </a:tc>
                <a:extLst>
                  <a:ext uri="{0D108BD9-81ED-4DB2-BD59-A6C34878D82A}">
                    <a16:rowId xmlns:a16="http://schemas.microsoft.com/office/drawing/2014/main" val="1928785171"/>
                  </a:ext>
                </a:extLst>
              </a:tr>
            </a:tbl>
          </a:graphicData>
        </a:graphic>
      </p:graphicFrame>
    </p:spTree>
    <p:extLst>
      <p:ext uri="{BB962C8B-B14F-4D97-AF65-F5344CB8AC3E}">
        <p14:creationId xmlns:p14="http://schemas.microsoft.com/office/powerpoint/2010/main" val="424552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9DF-F8F4-4076-BB9C-B4A1B27822AB}"/>
              </a:ext>
            </a:extLst>
          </p:cNvPr>
          <p:cNvSpPr>
            <a:spLocks noGrp="1"/>
          </p:cNvSpPr>
          <p:nvPr>
            <p:ph type="title"/>
          </p:nvPr>
        </p:nvSpPr>
        <p:spPr/>
        <p:txBody>
          <a:bodyPr>
            <a:normAutofit fontScale="90000"/>
          </a:bodyPr>
          <a:lstStyle/>
          <a:p>
            <a:r>
              <a:rPr lang="en-US" dirty="0"/>
              <a:t>Child Development Division</a:t>
            </a:r>
            <a:br>
              <a:rPr lang="en-US" dirty="0"/>
            </a:br>
            <a:r>
              <a:rPr lang="en-US" sz="3200" dirty="0"/>
              <a:t>Best Practice</a:t>
            </a:r>
          </a:p>
        </p:txBody>
      </p:sp>
      <p:sp>
        <p:nvSpPr>
          <p:cNvPr id="3" name="Content Placeholder 2">
            <a:extLst>
              <a:ext uri="{FF2B5EF4-FFF2-40B4-BE49-F238E27FC236}">
                <a16:creationId xmlns:a16="http://schemas.microsoft.com/office/drawing/2014/main" id="{C5251B62-A9CF-4CAD-9C1C-35C702B0C364}"/>
              </a:ext>
            </a:extLst>
          </p:cNvPr>
          <p:cNvSpPr>
            <a:spLocks noGrp="1"/>
          </p:cNvSpPr>
          <p:nvPr>
            <p:ph idx="1"/>
          </p:nvPr>
        </p:nvSpPr>
        <p:spPr>
          <a:xfrm>
            <a:off x="562062" y="2603499"/>
            <a:ext cx="10628677" cy="3906357"/>
          </a:xfrm>
        </p:spPr>
        <p:txBody>
          <a:bodyPr>
            <a:normAutofit lnSpcReduction="10000"/>
          </a:bodyPr>
          <a:lstStyle/>
          <a:p>
            <a:pPr marL="0" indent="0">
              <a:buNone/>
            </a:pPr>
            <a:r>
              <a:rPr lang="en-US" sz="2400" dirty="0"/>
              <a:t>Strengthening Families framework promoted across systems serving children and families: </a:t>
            </a:r>
          </a:p>
          <a:p>
            <a:r>
              <a:rPr lang="en-US" sz="2400" dirty="0"/>
              <a:t>Evidence-based approach</a:t>
            </a:r>
          </a:p>
          <a:p>
            <a:r>
              <a:rPr lang="en-US" sz="2400" dirty="0"/>
              <a:t>Promotes five protective factors:</a:t>
            </a:r>
          </a:p>
          <a:p>
            <a:pPr marL="971550" lvl="1" indent="-514350">
              <a:buFont typeface="+mj-lt"/>
              <a:buAutoNum type="arabicPeriod"/>
            </a:pPr>
            <a:r>
              <a:rPr lang="en-US" sz="2000" dirty="0"/>
              <a:t>Knowledge of parenting and child development</a:t>
            </a:r>
          </a:p>
          <a:p>
            <a:pPr marL="971550" lvl="1" indent="-514350">
              <a:buFont typeface="+mj-lt"/>
              <a:buAutoNum type="arabicPeriod"/>
            </a:pPr>
            <a:r>
              <a:rPr lang="en-US" sz="2000" dirty="0"/>
              <a:t>Concrete support in times of need</a:t>
            </a:r>
          </a:p>
          <a:p>
            <a:pPr marL="971550" lvl="1" indent="-514350">
              <a:buFont typeface="+mj-lt"/>
              <a:buAutoNum type="arabicPeriod"/>
            </a:pPr>
            <a:r>
              <a:rPr lang="en-US" sz="2000" dirty="0"/>
              <a:t>Social and emotional competence of children</a:t>
            </a:r>
          </a:p>
          <a:p>
            <a:pPr marL="971550" lvl="1" indent="-514350">
              <a:buFont typeface="+mj-lt"/>
              <a:buAutoNum type="arabicPeriod"/>
            </a:pPr>
            <a:r>
              <a:rPr lang="en-US" sz="2000" dirty="0"/>
              <a:t>Parental Resilience</a:t>
            </a:r>
          </a:p>
          <a:p>
            <a:pPr marL="971550" lvl="1" indent="-514350">
              <a:buFont typeface="+mj-lt"/>
              <a:buAutoNum type="arabicPeriod"/>
            </a:pPr>
            <a:r>
              <a:rPr lang="en-US" sz="2000" dirty="0"/>
              <a:t>Social Connections</a:t>
            </a:r>
          </a:p>
        </p:txBody>
      </p:sp>
      <p:sp>
        <p:nvSpPr>
          <p:cNvPr id="4" name="Slide Number Placeholder 3">
            <a:extLst>
              <a:ext uri="{FF2B5EF4-FFF2-40B4-BE49-F238E27FC236}">
                <a16:creationId xmlns:a16="http://schemas.microsoft.com/office/drawing/2014/main" id="{52D61BB9-ECDC-43A1-95CB-AA2C09A9E99D}"/>
              </a:ext>
            </a:extLst>
          </p:cNvPr>
          <p:cNvSpPr>
            <a:spLocks noGrp="1"/>
          </p:cNvSpPr>
          <p:nvPr>
            <p:ph type="sldNum" sz="quarter" idx="12"/>
          </p:nvPr>
        </p:nvSpPr>
        <p:spPr/>
        <p:txBody>
          <a:bodyPr>
            <a:normAutofit/>
          </a:bodyPr>
          <a:lstStyle/>
          <a:p>
            <a:fld id="{40A61A8B-0473-4D1F-8DDB-7C6614B20121}" type="slidenum">
              <a:rPr lang="en-US" smtClean="0"/>
              <a:t>30</a:t>
            </a:fld>
            <a:endParaRPr lang="en-US" dirty="0"/>
          </a:p>
        </p:txBody>
      </p:sp>
    </p:spTree>
    <p:extLst>
      <p:ext uri="{BB962C8B-B14F-4D97-AF65-F5344CB8AC3E}">
        <p14:creationId xmlns:p14="http://schemas.microsoft.com/office/powerpoint/2010/main" val="2129646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8EBF-8E85-4565-B6BE-1610C46020D9}"/>
              </a:ext>
            </a:extLst>
          </p:cNvPr>
          <p:cNvSpPr>
            <a:spLocks noGrp="1"/>
          </p:cNvSpPr>
          <p:nvPr>
            <p:ph type="title"/>
          </p:nvPr>
        </p:nvSpPr>
        <p:spPr/>
        <p:txBody>
          <a:bodyPr>
            <a:normAutofit fontScale="90000"/>
          </a:bodyPr>
          <a:lstStyle/>
          <a:p>
            <a:r>
              <a:rPr lang="en-US" dirty="0"/>
              <a:t>Children Development Division</a:t>
            </a:r>
            <a:br>
              <a:rPr lang="en-US" dirty="0"/>
            </a:br>
            <a:r>
              <a:rPr lang="en-US" sz="3200" dirty="0"/>
              <a:t>Best Practice</a:t>
            </a:r>
          </a:p>
        </p:txBody>
      </p:sp>
      <p:sp>
        <p:nvSpPr>
          <p:cNvPr id="3" name="Content Placeholder 2">
            <a:extLst>
              <a:ext uri="{FF2B5EF4-FFF2-40B4-BE49-F238E27FC236}">
                <a16:creationId xmlns:a16="http://schemas.microsoft.com/office/drawing/2014/main" id="{BDB264FD-BB69-41D9-8043-8840CB75B0FA}"/>
              </a:ext>
            </a:extLst>
          </p:cNvPr>
          <p:cNvSpPr>
            <a:spLocks noGrp="1"/>
          </p:cNvSpPr>
          <p:nvPr>
            <p:ph idx="1"/>
          </p:nvPr>
        </p:nvSpPr>
        <p:spPr>
          <a:xfrm>
            <a:off x="453004" y="2709644"/>
            <a:ext cx="11241247" cy="2952925"/>
          </a:xfrm>
        </p:spPr>
        <p:txBody>
          <a:bodyPr>
            <a:normAutofit/>
          </a:bodyPr>
          <a:lstStyle/>
          <a:p>
            <a:pPr marL="0" indent="0">
              <a:spcAft>
                <a:spcPts val="1200"/>
              </a:spcAft>
              <a:buNone/>
            </a:pPr>
            <a:r>
              <a:rPr lang="en-US" sz="2000" dirty="0"/>
              <a:t>Strengthening Family framework has been incorporated into the practices of the Parent Child Centers, Head Start Programs and 24 Promised Communities:</a:t>
            </a:r>
          </a:p>
          <a:p>
            <a:r>
              <a:rPr lang="en-US" sz="2000" dirty="0"/>
              <a:t>Essential to supporting families in treatment for opioid addiction and as family navigates recovery </a:t>
            </a:r>
          </a:p>
          <a:p>
            <a:r>
              <a:rPr lang="en-US" sz="2000" dirty="0"/>
              <a:t>Provides concrete supports (cash, transportation, etc.) to support families in treatment </a:t>
            </a:r>
          </a:p>
          <a:p>
            <a:r>
              <a:rPr lang="en-US" sz="2000" dirty="0"/>
              <a:t>Provides social connections through parenting classes and playgroups beyond the social circle that may draw families back into substance abuse</a:t>
            </a:r>
          </a:p>
        </p:txBody>
      </p:sp>
      <p:sp>
        <p:nvSpPr>
          <p:cNvPr id="4" name="Slide Number Placeholder 3">
            <a:extLst>
              <a:ext uri="{FF2B5EF4-FFF2-40B4-BE49-F238E27FC236}">
                <a16:creationId xmlns:a16="http://schemas.microsoft.com/office/drawing/2014/main" id="{26404E44-A7A9-48BF-A569-75879628FBD0}"/>
              </a:ext>
            </a:extLst>
          </p:cNvPr>
          <p:cNvSpPr>
            <a:spLocks noGrp="1"/>
          </p:cNvSpPr>
          <p:nvPr>
            <p:ph type="sldNum" sz="quarter" idx="12"/>
          </p:nvPr>
        </p:nvSpPr>
        <p:spPr/>
        <p:txBody>
          <a:bodyPr>
            <a:normAutofit/>
          </a:bodyPr>
          <a:lstStyle/>
          <a:p>
            <a:fld id="{40A61A8B-0473-4D1F-8DDB-7C6614B20121}" type="slidenum">
              <a:rPr lang="en-US" smtClean="0"/>
              <a:t>31</a:t>
            </a:fld>
            <a:endParaRPr lang="en-US" dirty="0"/>
          </a:p>
        </p:txBody>
      </p:sp>
    </p:spTree>
    <p:extLst>
      <p:ext uri="{BB962C8B-B14F-4D97-AF65-F5344CB8AC3E}">
        <p14:creationId xmlns:p14="http://schemas.microsoft.com/office/powerpoint/2010/main" val="264655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2C28-B424-4BBF-9119-2420CB157FA4}"/>
              </a:ext>
            </a:extLst>
          </p:cNvPr>
          <p:cNvSpPr>
            <a:spLocks noGrp="1"/>
          </p:cNvSpPr>
          <p:nvPr>
            <p:ph type="title"/>
          </p:nvPr>
        </p:nvSpPr>
        <p:spPr/>
        <p:txBody>
          <a:bodyPr>
            <a:normAutofit fontScale="90000"/>
          </a:bodyPr>
          <a:lstStyle/>
          <a:p>
            <a:r>
              <a:rPr lang="en-US" dirty="0"/>
              <a:t>Office of Economic Opportunity</a:t>
            </a:r>
            <a:br>
              <a:rPr lang="en-US" dirty="0"/>
            </a:br>
            <a:r>
              <a:rPr lang="en-US" sz="3200" dirty="0"/>
              <a:t>Best Practice</a:t>
            </a:r>
          </a:p>
        </p:txBody>
      </p:sp>
      <p:sp>
        <p:nvSpPr>
          <p:cNvPr id="3" name="Content Placeholder 2">
            <a:extLst>
              <a:ext uri="{FF2B5EF4-FFF2-40B4-BE49-F238E27FC236}">
                <a16:creationId xmlns:a16="http://schemas.microsoft.com/office/drawing/2014/main" id="{8000719E-F5B7-457A-BC48-3537C916CBC1}"/>
              </a:ext>
            </a:extLst>
          </p:cNvPr>
          <p:cNvSpPr>
            <a:spLocks noGrp="1"/>
          </p:cNvSpPr>
          <p:nvPr>
            <p:ph idx="1"/>
          </p:nvPr>
        </p:nvSpPr>
        <p:spPr>
          <a:xfrm>
            <a:off x="492224" y="2527999"/>
            <a:ext cx="11193640" cy="4183194"/>
          </a:xfrm>
        </p:spPr>
        <p:txBody>
          <a:bodyPr>
            <a:normAutofit/>
          </a:bodyPr>
          <a:lstStyle/>
          <a:p>
            <a:pPr marL="0" indent="0">
              <a:spcAft>
                <a:spcPts val="1200"/>
              </a:spcAft>
              <a:buNone/>
            </a:pPr>
            <a:r>
              <a:rPr lang="en-US" sz="2000" dirty="0"/>
              <a:t>Expansion of Family Supportive Housing – affordable housing and case management and service coordination to address homelessness, substance use disorders, child protection and employment.</a:t>
            </a:r>
          </a:p>
          <a:p>
            <a:pPr marL="0" indent="0">
              <a:buNone/>
            </a:pPr>
            <a:r>
              <a:rPr lang="en-US" sz="2000" dirty="0"/>
              <a:t>FY 2017, 191 adults in the program reported the following outcomes:</a:t>
            </a:r>
          </a:p>
          <a:p>
            <a:pPr marL="400050" lvl="1" indent="0">
              <a:buNone/>
            </a:pPr>
            <a:r>
              <a:rPr lang="en-US" sz="2000" dirty="0"/>
              <a:t>25% (47) engaged in SUD treatment</a:t>
            </a:r>
          </a:p>
          <a:p>
            <a:pPr marL="400050" lvl="1" indent="0">
              <a:buNone/>
            </a:pPr>
            <a:r>
              <a:rPr lang="en-US" sz="2000" dirty="0"/>
              <a:t>36% (69) receiving mental health services</a:t>
            </a:r>
          </a:p>
          <a:p>
            <a:pPr marL="400050" lvl="1" indent="0">
              <a:buNone/>
            </a:pPr>
            <a:r>
              <a:rPr lang="en-US" sz="2000" dirty="0"/>
              <a:t>28% (54) were in recovery</a:t>
            </a:r>
          </a:p>
          <a:p>
            <a:pPr marL="400050" lvl="1" indent="0">
              <a:buNone/>
            </a:pPr>
            <a:r>
              <a:rPr lang="en-US" sz="2000" dirty="0"/>
              <a:t>60% (114) maintained </a:t>
            </a:r>
            <a:r>
              <a:rPr lang="en-US" sz="1800" dirty="0"/>
              <a:t>sobriety</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4F62A0-C210-4DCB-8F87-A55385460680}"/>
              </a:ext>
            </a:extLst>
          </p:cNvPr>
          <p:cNvSpPr>
            <a:spLocks noGrp="1"/>
          </p:cNvSpPr>
          <p:nvPr>
            <p:ph type="sldNum" sz="quarter" idx="12"/>
          </p:nvPr>
        </p:nvSpPr>
        <p:spPr/>
        <p:txBody>
          <a:bodyPr>
            <a:normAutofit/>
          </a:bodyPr>
          <a:lstStyle/>
          <a:p>
            <a:fld id="{40A61A8B-0473-4D1F-8DDB-7C6614B20121}" type="slidenum">
              <a:rPr lang="en-US" smtClean="0"/>
              <a:t>32</a:t>
            </a:fld>
            <a:endParaRPr lang="en-US" dirty="0"/>
          </a:p>
        </p:txBody>
      </p:sp>
    </p:spTree>
    <p:extLst>
      <p:ext uri="{BB962C8B-B14F-4D97-AF65-F5344CB8AC3E}">
        <p14:creationId xmlns:p14="http://schemas.microsoft.com/office/powerpoint/2010/main" val="2650135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E052-6E13-4F52-A348-4E500330FD1A}"/>
              </a:ext>
            </a:extLst>
          </p:cNvPr>
          <p:cNvSpPr>
            <a:spLocks noGrp="1"/>
          </p:cNvSpPr>
          <p:nvPr>
            <p:ph type="title"/>
          </p:nvPr>
        </p:nvSpPr>
        <p:spPr/>
        <p:txBody>
          <a:bodyPr>
            <a:normAutofit fontScale="90000"/>
          </a:bodyPr>
          <a:lstStyle/>
          <a:p>
            <a:r>
              <a:rPr lang="en-US" dirty="0"/>
              <a:t>Office of Child Support</a:t>
            </a:r>
            <a:br>
              <a:rPr lang="en-US" dirty="0"/>
            </a:br>
            <a:r>
              <a:rPr lang="en-US" sz="3200" dirty="0"/>
              <a:t>Best Practice</a:t>
            </a:r>
          </a:p>
        </p:txBody>
      </p:sp>
      <p:sp>
        <p:nvSpPr>
          <p:cNvPr id="3" name="Content Placeholder 2">
            <a:extLst>
              <a:ext uri="{FF2B5EF4-FFF2-40B4-BE49-F238E27FC236}">
                <a16:creationId xmlns:a16="http://schemas.microsoft.com/office/drawing/2014/main" id="{5A7E46F5-44DC-4AC1-8073-5F09336FB10F}"/>
              </a:ext>
            </a:extLst>
          </p:cNvPr>
          <p:cNvSpPr>
            <a:spLocks noGrp="1"/>
          </p:cNvSpPr>
          <p:nvPr>
            <p:ph idx="1"/>
          </p:nvPr>
        </p:nvSpPr>
        <p:spPr>
          <a:xfrm>
            <a:off x="492225" y="2376997"/>
            <a:ext cx="11185250" cy="4367752"/>
          </a:xfrm>
        </p:spPr>
        <p:txBody>
          <a:bodyPr>
            <a:normAutofit/>
          </a:bodyPr>
          <a:lstStyle/>
          <a:p>
            <a:pPr marL="0" indent="0">
              <a:buNone/>
            </a:pPr>
            <a:r>
              <a:rPr lang="en-US" sz="2400" dirty="0"/>
              <a:t>Work4Kids helps participants to:</a:t>
            </a:r>
          </a:p>
          <a:p>
            <a:pPr lvl="1"/>
            <a:r>
              <a:rPr lang="en-US" sz="2000" dirty="0"/>
              <a:t>Gain work skills and knowledge</a:t>
            </a:r>
          </a:p>
          <a:p>
            <a:pPr lvl="1"/>
            <a:r>
              <a:rPr lang="en-US" sz="2000" dirty="0"/>
              <a:t>Find new or better jobs</a:t>
            </a:r>
          </a:p>
          <a:p>
            <a:pPr lvl="1"/>
            <a:r>
              <a:rPr lang="en-US" sz="2000" dirty="0"/>
              <a:t>Resolve issues that may be keeping them from steady work (e.g., criminal record, mental health issue, substance abuse disorder, no reliable transportation, unstable housing and lack of education/training)</a:t>
            </a:r>
          </a:p>
          <a:p>
            <a:pPr lvl="1"/>
            <a:r>
              <a:rPr lang="en-US" sz="2000" dirty="0"/>
              <a:t>Access supports such as work clothes, transportation and training</a:t>
            </a:r>
          </a:p>
          <a:p>
            <a:pPr lvl="1"/>
            <a:r>
              <a:rPr lang="en-US" sz="2000" dirty="0"/>
              <a:t>Get personal counseling if they need it to stay employed</a:t>
            </a:r>
          </a:p>
          <a:p>
            <a:pPr lvl="1"/>
            <a:r>
              <a:rPr lang="en-US" sz="2000" dirty="0"/>
              <a:t>Modify their child support orders based on their ability to pay</a:t>
            </a:r>
          </a:p>
          <a:p>
            <a:pPr marL="0" indent="0">
              <a:buNone/>
            </a:pPr>
            <a:endParaRPr lang="en-US" dirty="0"/>
          </a:p>
        </p:txBody>
      </p:sp>
      <p:sp>
        <p:nvSpPr>
          <p:cNvPr id="4" name="Slide Number Placeholder 3">
            <a:extLst>
              <a:ext uri="{FF2B5EF4-FFF2-40B4-BE49-F238E27FC236}">
                <a16:creationId xmlns:a16="http://schemas.microsoft.com/office/drawing/2014/main" id="{859B825B-0630-4EAC-A72D-403A028868E0}"/>
              </a:ext>
            </a:extLst>
          </p:cNvPr>
          <p:cNvSpPr>
            <a:spLocks noGrp="1"/>
          </p:cNvSpPr>
          <p:nvPr>
            <p:ph type="sldNum" sz="quarter" idx="12"/>
          </p:nvPr>
        </p:nvSpPr>
        <p:spPr/>
        <p:txBody>
          <a:bodyPr>
            <a:normAutofit/>
          </a:bodyPr>
          <a:lstStyle/>
          <a:p>
            <a:fld id="{40A61A8B-0473-4D1F-8DDB-7C6614B20121}" type="slidenum">
              <a:rPr lang="en-US" smtClean="0"/>
              <a:t>33</a:t>
            </a:fld>
            <a:endParaRPr lang="en-US" dirty="0"/>
          </a:p>
        </p:txBody>
      </p:sp>
    </p:spTree>
    <p:extLst>
      <p:ext uri="{BB962C8B-B14F-4D97-AF65-F5344CB8AC3E}">
        <p14:creationId xmlns:p14="http://schemas.microsoft.com/office/powerpoint/2010/main" val="2722841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893F-E386-4005-8D5D-F73DEEE52CA8}"/>
              </a:ext>
            </a:extLst>
          </p:cNvPr>
          <p:cNvSpPr>
            <a:spLocks noGrp="1"/>
          </p:cNvSpPr>
          <p:nvPr>
            <p:ph type="title"/>
          </p:nvPr>
        </p:nvSpPr>
        <p:spPr>
          <a:xfrm>
            <a:off x="1154956" y="2677645"/>
            <a:ext cx="4641837" cy="2283824"/>
          </a:xfrm>
        </p:spPr>
        <p:txBody>
          <a:bodyPr>
            <a:normAutofit fontScale="90000"/>
          </a:bodyPr>
          <a:lstStyle/>
          <a:p>
            <a:pPr algn="ctr"/>
            <a:r>
              <a:rPr lang="en-US" dirty="0"/>
              <a:t>DCF’s Recommendations to the Governor’s Opioid Coordination Council</a:t>
            </a:r>
          </a:p>
        </p:txBody>
      </p:sp>
      <p:pic>
        <p:nvPicPr>
          <p:cNvPr id="6" name="Picture 5">
            <a:extLst>
              <a:ext uri="{FF2B5EF4-FFF2-40B4-BE49-F238E27FC236}">
                <a16:creationId xmlns:a16="http://schemas.microsoft.com/office/drawing/2014/main" id="{33DABB93-6423-4E23-9AD8-93F380A139BE}"/>
              </a:ext>
            </a:extLst>
          </p:cNvPr>
          <p:cNvPicPr>
            <a:picLocks noChangeAspect="1"/>
          </p:cNvPicPr>
          <p:nvPr/>
        </p:nvPicPr>
        <p:blipFill>
          <a:blip r:embed="rId3"/>
          <a:stretch>
            <a:fillRect/>
          </a:stretch>
        </p:blipFill>
        <p:spPr>
          <a:xfrm>
            <a:off x="7125313" y="1918980"/>
            <a:ext cx="4346111" cy="3636246"/>
          </a:xfrm>
          <a:prstGeom prst="rect">
            <a:avLst/>
          </a:prstGeom>
        </p:spPr>
      </p:pic>
      <p:sp>
        <p:nvSpPr>
          <p:cNvPr id="4" name="Slide Number Placeholder 3">
            <a:extLst>
              <a:ext uri="{FF2B5EF4-FFF2-40B4-BE49-F238E27FC236}">
                <a16:creationId xmlns:a16="http://schemas.microsoft.com/office/drawing/2014/main" id="{76C7A3AA-DA4A-4984-8134-034DA3B71310}"/>
              </a:ext>
            </a:extLst>
          </p:cNvPr>
          <p:cNvSpPr>
            <a:spLocks noGrp="1"/>
          </p:cNvSpPr>
          <p:nvPr>
            <p:ph type="sldNum" sz="quarter" idx="12"/>
          </p:nvPr>
        </p:nvSpPr>
        <p:spPr/>
        <p:txBody>
          <a:bodyPr>
            <a:normAutofit/>
          </a:bodyPr>
          <a:lstStyle/>
          <a:p>
            <a:fld id="{40A61A8B-0473-4D1F-8DDB-7C6614B20121}" type="slidenum">
              <a:rPr lang="en-US" smtClean="0"/>
              <a:t>34</a:t>
            </a:fld>
            <a:endParaRPr lang="en-US" dirty="0"/>
          </a:p>
        </p:txBody>
      </p:sp>
    </p:spTree>
    <p:extLst>
      <p:ext uri="{BB962C8B-B14F-4D97-AF65-F5344CB8AC3E}">
        <p14:creationId xmlns:p14="http://schemas.microsoft.com/office/powerpoint/2010/main" val="117030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8205-3B69-476E-BB30-983122BF3177}"/>
              </a:ext>
            </a:extLst>
          </p:cNvPr>
          <p:cNvSpPr>
            <a:spLocks noGrp="1"/>
          </p:cNvSpPr>
          <p:nvPr>
            <p:ph type="title"/>
          </p:nvPr>
        </p:nvSpPr>
        <p:spPr/>
        <p:txBody>
          <a:bodyPr/>
          <a:lstStyle/>
          <a:p>
            <a:r>
              <a:rPr lang="en-US" dirty="0"/>
              <a:t>Intervention</a:t>
            </a:r>
          </a:p>
        </p:txBody>
      </p:sp>
      <p:sp>
        <p:nvSpPr>
          <p:cNvPr id="3" name="Content Placeholder 2">
            <a:extLst>
              <a:ext uri="{FF2B5EF4-FFF2-40B4-BE49-F238E27FC236}">
                <a16:creationId xmlns:a16="http://schemas.microsoft.com/office/drawing/2014/main" id="{741FA4C3-08A9-4AFA-9766-042256E44139}"/>
              </a:ext>
            </a:extLst>
          </p:cNvPr>
          <p:cNvSpPr>
            <a:spLocks noGrp="1"/>
          </p:cNvSpPr>
          <p:nvPr>
            <p:ph idx="1"/>
          </p:nvPr>
        </p:nvSpPr>
        <p:spPr>
          <a:xfrm>
            <a:off x="492224" y="2402164"/>
            <a:ext cx="11160084" cy="4334196"/>
          </a:xfrm>
        </p:spPr>
        <p:txBody>
          <a:bodyPr>
            <a:normAutofit/>
          </a:bodyPr>
          <a:lstStyle/>
          <a:p>
            <a:pPr marL="0" indent="0">
              <a:spcAft>
                <a:spcPts val="1200"/>
              </a:spcAft>
              <a:buNone/>
            </a:pPr>
            <a:r>
              <a:rPr lang="en-US" sz="2000" dirty="0"/>
              <a:t>Expand evidence-based home visiting programs to serve parents with young children ages 0-5 who are engaged in Opioid Treatment:</a:t>
            </a:r>
          </a:p>
          <a:p>
            <a:r>
              <a:rPr lang="en-US" sz="2000" dirty="0"/>
              <a:t>Maternal Early Childhood Sustained Home visiting (MECSH)</a:t>
            </a:r>
          </a:p>
          <a:p>
            <a:r>
              <a:rPr lang="en-US" sz="2000" dirty="0"/>
              <a:t>Nurse Family Partnership (NFP)</a:t>
            </a:r>
          </a:p>
          <a:p>
            <a:r>
              <a:rPr lang="en-US" sz="2000" dirty="0"/>
              <a:t>Parents as Teachers (PAT)</a:t>
            </a:r>
          </a:p>
          <a:p>
            <a:pPr marL="0" indent="0">
              <a:buNone/>
            </a:pPr>
            <a:endParaRPr lang="en-US" sz="2000" dirty="0"/>
          </a:p>
          <a:p>
            <a:pPr marL="0" indent="0">
              <a:buNone/>
            </a:pPr>
            <a:r>
              <a:rPr lang="en-US" sz="2000" dirty="0"/>
              <a:t>Supports healthy social and emotional development of children while parents are in treatment. </a:t>
            </a:r>
          </a:p>
        </p:txBody>
      </p:sp>
      <p:sp>
        <p:nvSpPr>
          <p:cNvPr id="4" name="Slide Number Placeholder 3">
            <a:extLst>
              <a:ext uri="{FF2B5EF4-FFF2-40B4-BE49-F238E27FC236}">
                <a16:creationId xmlns:a16="http://schemas.microsoft.com/office/drawing/2014/main" id="{B51A227A-6F1D-48B1-81AB-6C61C903F7CB}"/>
              </a:ext>
            </a:extLst>
          </p:cNvPr>
          <p:cNvSpPr>
            <a:spLocks noGrp="1"/>
          </p:cNvSpPr>
          <p:nvPr>
            <p:ph type="sldNum" sz="quarter" idx="12"/>
          </p:nvPr>
        </p:nvSpPr>
        <p:spPr/>
        <p:txBody>
          <a:bodyPr>
            <a:normAutofit/>
          </a:bodyPr>
          <a:lstStyle/>
          <a:p>
            <a:fld id="{40A61A8B-0473-4D1F-8DDB-7C6614B20121}" type="slidenum">
              <a:rPr lang="en-US" smtClean="0"/>
              <a:t>35</a:t>
            </a:fld>
            <a:endParaRPr lang="en-US" dirty="0"/>
          </a:p>
        </p:txBody>
      </p:sp>
    </p:spTree>
    <p:extLst>
      <p:ext uri="{BB962C8B-B14F-4D97-AF65-F5344CB8AC3E}">
        <p14:creationId xmlns:p14="http://schemas.microsoft.com/office/powerpoint/2010/main" val="366885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85DE-D7E6-47B8-94E5-D7E94DBAF1A5}"/>
              </a:ext>
            </a:extLst>
          </p:cNvPr>
          <p:cNvSpPr>
            <a:spLocks noGrp="1"/>
          </p:cNvSpPr>
          <p:nvPr>
            <p:ph type="title"/>
          </p:nvPr>
        </p:nvSpPr>
        <p:spPr/>
        <p:txBody>
          <a:bodyPr/>
          <a:lstStyle/>
          <a:p>
            <a:r>
              <a:rPr lang="en-US" dirty="0"/>
              <a:t>Intervention</a:t>
            </a:r>
          </a:p>
        </p:txBody>
      </p:sp>
      <p:sp>
        <p:nvSpPr>
          <p:cNvPr id="3" name="Content Placeholder 2">
            <a:extLst>
              <a:ext uri="{FF2B5EF4-FFF2-40B4-BE49-F238E27FC236}">
                <a16:creationId xmlns:a16="http://schemas.microsoft.com/office/drawing/2014/main" id="{86B11CD6-20B9-4B82-8CB2-F7278C2EB629}"/>
              </a:ext>
            </a:extLst>
          </p:cNvPr>
          <p:cNvSpPr>
            <a:spLocks noGrp="1"/>
          </p:cNvSpPr>
          <p:nvPr>
            <p:ph idx="1"/>
          </p:nvPr>
        </p:nvSpPr>
        <p:spPr>
          <a:xfrm>
            <a:off x="517391" y="2410553"/>
            <a:ext cx="11160083" cy="4099304"/>
          </a:xfrm>
        </p:spPr>
        <p:txBody>
          <a:bodyPr>
            <a:normAutofit/>
          </a:bodyPr>
          <a:lstStyle/>
          <a:p>
            <a:pPr marL="0" indent="0">
              <a:spcAft>
                <a:spcPts val="1800"/>
              </a:spcAft>
              <a:buNone/>
            </a:pPr>
            <a:r>
              <a:rPr lang="en-US" sz="2000" dirty="0"/>
              <a:t>Family Services Division	</a:t>
            </a:r>
          </a:p>
          <a:p>
            <a:pPr marL="0" indent="0">
              <a:spcAft>
                <a:spcPts val="1200"/>
              </a:spcAft>
              <a:buNone/>
            </a:pPr>
            <a:r>
              <a:rPr lang="en-US" sz="2000" dirty="0"/>
              <a:t>Provide additional visitation resources for more frequent parent/child contact for children in custody:</a:t>
            </a:r>
          </a:p>
          <a:p>
            <a:r>
              <a:rPr lang="en-US" sz="2000" dirty="0"/>
              <a:t>Transition from 22 part-time, temporary Case Aides to 35 full-time permanent positions in FSD; or</a:t>
            </a:r>
          </a:p>
          <a:p>
            <a:r>
              <a:rPr lang="en-US" sz="2000" dirty="0"/>
              <a:t>Expand parent child contact contracts to increase numbers served and length of service.</a:t>
            </a:r>
          </a:p>
          <a:p>
            <a:pPr marL="0" indent="0">
              <a:buNone/>
            </a:pPr>
            <a:endParaRPr lang="en-US" dirty="0"/>
          </a:p>
        </p:txBody>
      </p:sp>
      <p:sp>
        <p:nvSpPr>
          <p:cNvPr id="4" name="Slide Number Placeholder 3">
            <a:extLst>
              <a:ext uri="{FF2B5EF4-FFF2-40B4-BE49-F238E27FC236}">
                <a16:creationId xmlns:a16="http://schemas.microsoft.com/office/drawing/2014/main" id="{FB86F912-D457-4A0C-9545-5845D2466BA4}"/>
              </a:ext>
            </a:extLst>
          </p:cNvPr>
          <p:cNvSpPr>
            <a:spLocks noGrp="1"/>
          </p:cNvSpPr>
          <p:nvPr>
            <p:ph type="sldNum" sz="quarter" idx="12"/>
          </p:nvPr>
        </p:nvSpPr>
        <p:spPr/>
        <p:txBody>
          <a:bodyPr>
            <a:normAutofit/>
          </a:bodyPr>
          <a:lstStyle/>
          <a:p>
            <a:fld id="{40A61A8B-0473-4D1F-8DDB-7C6614B20121}" type="slidenum">
              <a:rPr lang="en-US" smtClean="0"/>
              <a:t>36</a:t>
            </a:fld>
            <a:endParaRPr lang="en-US" dirty="0"/>
          </a:p>
        </p:txBody>
      </p:sp>
    </p:spTree>
    <p:extLst>
      <p:ext uri="{BB962C8B-B14F-4D97-AF65-F5344CB8AC3E}">
        <p14:creationId xmlns:p14="http://schemas.microsoft.com/office/powerpoint/2010/main" val="1983060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1F1B-22C7-4700-B1B9-55FFF91B7EAD}"/>
              </a:ext>
            </a:extLst>
          </p:cNvPr>
          <p:cNvSpPr>
            <a:spLocks noGrp="1"/>
          </p:cNvSpPr>
          <p:nvPr>
            <p:ph type="title"/>
          </p:nvPr>
        </p:nvSpPr>
        <p:spPr/>
        <p:txBody>
          <a:bodyPr/>
          <a:lstStyle/>
          <a:p>
            <a:r>
              <a:rPr lang="en-US" dirty="0"/>
              <a:t>Intervention		</a:t>
            </a:r>
          </a:p>
        </p:txBody>
      </p:sp>
      <p:sp>
        <p:nvSpPr>
          <p:cNvPr id="3" name="Content Placeholder 2">
            <a:extLst>
              <a:ext uri="{FF2B5EF4-FFF2-40B4-BE49-F238E27FC236}">
                <a16:creationId xmlns:a16="http://schemas.microsoft.com/office/drawing/2014/main" id="{192BA875-D271-4E43-97B4-154293733D05}"/>
              </a:ext>
            </a:extLst>
          </p:cNvPr>
          <p:cNvSpPr>
            <a:spLocks noGrp="1"/>
          </p:cNvSpPr>
          <p:nvPr>
            <p:ph idx="1"/>
          </p:nvPr>
        </p:nvSpPr>
        <p:spPr>
          <a:xfrm>
            <a:off x="675139" y="2319862"/>
            <a:ext cx="10515600" cy="4351338"/>
          </a:xfrm>
        </p:spPr>
        <p:txBody>
          <a:bodyPr>
            <a:normAutofit/>
          </a:bodyPr>
          <a:lstStyle/>
          <a:p>
            <a:pPr marL="0" indent="0" algn="ctr">
              <a:buNone/>
            </a:pPr>
            <a:r>
              <a:rPr lang="en-US" sz="2000" dirty="0"/>
              <a:t>Expand Lund Regional Partnership Program (RPP)</a:t>
            </a:r>
          </a:p>
          <a:p>
            <a:pPr marL="0" indent="0">
              <a:buNone/>
            </a:pPr>
            <a:r>
              <a:rPr lang="en-US" sz="2000" dirty="0"/>
              <a:t>	</a:t>
            </a:r>
          </a:p>
          <a:p>
            <a:pPr marL="0" indent="0">
              <a:spcAft>
                <a:spcPts val="1200"/>
              </a:spcAft>
              <a:buNone/>
            </a:pPr>
            <a:r>
              <a:rPr lang="en-US" sz="2000" dirty="0"/>
              <a:t>Provide 5 additional FTE Case Managers are needed to enhance capacity in 5 districts with caseloads greater than 450 accepted reports per year:</a:t>
            </a:r>
          </a:p>
          <a:p>
            <a:pPr marL="3825875" lvl="4"/>
            <a:r>
              <a:rPr lang="en-US" sz="2000" dirty="0"/>
              <a:t>Burlington</a:t>
            </a:r>
          </a:p>
          <a:p>
            <a:pPr marL="3825875" lvl="4"/>
            <a:r>
              <a:rPr lang="en-US" sz="2000" dirty="0"/>
              <a:t>St. Albans</a:t>
            </a:r>
          </a:p>
          <a:p>
            <a:pPr marL="3825875" lvl="4"/>
            <a:r>
              <a:rPr lang="en-US" sz="2000" dirty="0"/>
              <a:t>Barre</a:t>
            </a:r>
          </a:p>
          <a:p>
            <a:pPr marL="3825875" lvl="4"/>
            <a:r>
              <a:rPr lang="en-US" sz="2000" dirty="0"/>
              <a:t>Rutland</a:t>
            </a:r>
          </a:p>
          <a:p>
            <a:pPr marL="3825875" lvl="4"/>
            <a:r>
              <a:rPr lang="en-US" sz="2000" dirty="0"/>
              <a:t>Brattleboro</a:t>
            </a:r>
          </a:p>
          <a:p>
            <a:pPr marL="0" indent="0">
              <a:buNone/>
            </a:pPr>
            <a:endParaRPr lang="en-US" dirty="0"/>
          </a:p>
        </p:txBody>
      </p:sp>
      <p:sp>
        <p:nvSpPr>
          <p:cNvPr id="4" name="Slide Number Placeholder 3">
            <a:extLst>
              <a:ext uri="{FF2B5EF4-FFF2-40B4-BE49-F238E27FC236}">
                <a16:creationId xmlns:a16="http://schemas.microsoft.com/office/drawing/2014/main" id="{8CBE513B-47A6-47C9-B529-EC37FD2BAF11}"/>
              </a:ext>
            </a:extLst>
          </p:cNvPr>
          <p:cNvSpPr>
            <a:spLocks noGrp="1"/>
          </p:cNvSpPr>
          <p:nvPr>
            <p:ph type="sldNum" sz="quarter" idx="12"/>
          </p:nvPr>
        </p:nvSpPr>
        <p:spPr/>
        <p:txBody>
          <a:bodyPr>
            <a:normAutofit/>
          </a:bodyPr>
          <a:lstStyle/>
          <a:p>
            <a:fld id="{40A61A8B-0473-4D1F-8DDB-7C6614B20121}" type="slidenum">
              <a:rPr lang="en-US" smtClean="0"/>
              <a:t>37</a:t>
            </a:fld>
            <a:endParaRPr lang="en-US" dirty="0"/>
          </a:p>
        </p:txBody>
      </p:sp>
    </p:spTree>
    <p:extLst>
      <p:ext uri="{BB962C8B-B14F-4D97-AF65-F5344CB8AC3E}">
        <p14:creationId xmlns:p14="http://schemas.microsoft.com/office/powerpoint/2010/main" val="208993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55DB-810F-40E1-BAF4-13A947B22012}"/>
              </a:ext>
            </a:extLst>
          </p:cNvPr>
          <p:cNvSpPr>
            <a:spLocks noGrp="1"/>
          </p:cNvSpPr>
          <p:nvPr>
            <p:ph type="title"/>
          </p:nvPr>
        </p:nvSpPr>
        <p:spPr/>
        <p:txBody>
          <a:bodyPr/>
          <a:lstStyle/>
          <a:p>
            <a:r>
              <a:rPr lang="en-US" dirty="0"/>
              <a:t>Intervention	</a:t>
            </a:r>
          </a:p>
        </p:txBody>
      </p:sp>
      <p:sp>
        <p:nvSpPr>
          <p:cNvPr id="3" name="Content Placeholder 2">
            <a:extLst>
              <a:ext uri="{FF2B5EF4-FFF2-40B4-BE49-F238E27FC236}">
                <a16:creationId xmlns:a16="http://schemas.microsoft.com/office/drawing/2014/main" id="{CEC09443-65EC-4D9C-969D-D12BBAE48CFE}"/>
              </a:ext>
            </a:extLst>
          </p:cNvPr>
          <p:cNvSpPr>
            <a:spLocks noGrp="1"/>
          </p:cNvSpPr>
          <p:nvPr>
            <p:ph idx="1"/>
          </p:nvPr>
        </p:nvSpPr>
        <p:spPr>
          <a:xfrm>
            <a:off x="517391" y="2955838"/>
            <a:ext cx="11092971" cy="2362784"/>
          </a:xfrm>
        </p:spPr>
        <p:txBody>
          <a:bodyPr/>
          <a:lstStyle/>
          <a:p>
            <a:pPr marL="0" indent="0" algn="ctr">
              <a:buNone/>
            </a:pPr>
            <a:r>
              <a:rPr lang="en-US" sz="3200" dirty="0"/>
              <a:t>Build a Family-Centered Approach to Treatment</a:t>
            </a:r>
          </a:p>
          <a:p>
            <a:pPr marL="0" indent="0" algn="ctr">
              <a:buNone/>
            </a:pPr>
            <a:endParaRPr lang="en-US" dirty="0"/>
          </a:p>
          <a:p>
            <a:pPr marL="0" indent="0">
              <a:buNone/>
            </a:pPr>
            <a:r>
              <a:rPr lang="en-US" sz="2000" dirty="0"/>
              <a:t>A stronger linkage between HUBs and Parent Child Centers would ensure that children impacted by parental substance use disorders receive the support and services they need while parents are engaged in treatment – Two Generational Approach</a:t>
            </a:r>
          </a:p>
        </p:txBody>
      </p:sp>
      <p:sp>
        <p:nvSpPr>
          <p:cNvPr id="4" name="Slide Number Placeholder 3">
            <a:extLst>
              <a:ext uri="{FF2B5EF4-FFF2-40B4-BE49-F238E27FC236}">
                <a16:creationId xmlns:a16="http://schemas.microsoft.com/office/drawing/2014/main" id="{D598C71D-A0D5-412D-9A73-CCECC8336974}"/>
              </a:ext>
            </a:extLst>
          </p:cNvPr>
          <p:cNvSpPr>
            <a:spLocks noGrp="1"/>
          </p:cNvSpPr>
          <p:nvPr>
            <p:ph type="sldNum" sz="quarter" idx="12"/>
          </p:nvPr>
        </p:nvSpPr>
        <p:spPr/>
        <p:txBody>
          <a:bodyPr>
            <a:normAutofit/>
          </a:bodyPr>
          <a:lstStyle/>
          <a:p>
            <a:fld id="{40A61A8B-0473-4D1F-8DDB-7C6614B20121}" type="slidenum">
              <a:rPr lang="en-US" smtClean="0"/>
              <a:t>38</a:t>
            </a:fld>
            <a:endParaRPr lang="en-US" dirty="0"/>
          </a:p>
        </p:txBody>
      </p:sp>
    </p:spTree>
    <p:extLst>
      <p:ext uri="{BB962C8B-B14F-4D97-AF65-F5344CB8AC3E}">
        <p14:creationId xmlns:p14="http://schemas.microsoft.com/office/powerpoint/2010/main" val="424277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E4CA-1BF0-4480-A794-946DEA9274A0}"/>
              </a:ext>
            </a:extLst>
          </p:cNvPr>
          <p:cNvSpPr>
            <a:spLocks noGrp="1"/>
          </p:cNvSpPr>
          <p:nvPr>
            <p:ph type="title"/>
          </p:nvPr>
        </p:nvSpPr>
        <p:spPr/>
        <p:txBody>
          <a:bodyPr/>
          <a:lstStyle/>
          <a:p>
            <a:r>
              <a:rPr lang="en-US" dirty="0"/>
              <a:t>Prevention/Intervention</a:t>
            </a:r>
          </a:p>
        </p:txBody>
      </p:sp>
      <p:sp>
        <p:nvSpPr>
          <p:cNvPr id="3" name="Content Placeholder 2">
            <a:extLst>
              <a:ext uri="{FF2B5EF4-FFF2-40B4-BE49-F238E27FC236}">
                <a16:creationId xmlns:a16="http://schemas.microsoft.com/office/drawing/2014/main" id="{B47740CA-D55E-4031-97FF-2FFFBECF420E}"/>
              </a:ext>
            </a:extLst>
          </p:cNvPr>
          <p:cNvSpPr>
            <a:spLocks noGrp="1"/>
          </p:cNvSpPr>
          <p:nvPr>
            <p:ph idx="1"/>
          </p:nvPr>
        </p:nvSpPr>
        <p:spPr>
          <a:xfrm>
            <a:off x="494950" y="2634143"/>
            <a:ext cx="11132191" cy="3355597"/>
          </a:xfrm>
        </p:spPr>
        <p:txBody>
          <a:bodyPr>
            <a:normAutofit/>
          </a:bodyPr>
          <a:lstStyle/>
          <a:p>
            <a:pPr marL="0" indent="0" algn="ctr">
              <a:buNone/>
            </a:pPr>
            <a:r>
              <a:rPr lang="en-US" sz="3200" dirty="0"/>
              <a:t>Stable Housing is a Key Social Determinant to Health</a:t>
            </a:r>
          </a:p>
          <a:p>
            <a:pPr marL="0" indent="0">
              <a:buNone/>
            </a:pPr>
            <a:endParaRPr lang="en-US" sz="3200" dirty="0"/>
          </a:p>
          <a:p>
            <a:pPr lvl="4"/>
            <a:r>
              <a:rPr lang="en-US" sz="2800" dirty="0"/>
              <a:t>To Help Prevent Opioid Use </a:t>
            </a:r>
          </a:p>
          <a:p>
            <a:pPr lvl="4"/>
            <a:r>
              <a:rPr lang="en-US" sz="2800" dirty="0"/>
              <a:t>To Successfully Engage in Treatment</a:t>
            </a:r>
          </a:p>
          <a:p>
            <a:pPr lvl="4"/>
            <a:r>
              <a:rPr lang="en-US" sz="2800" dirty="0"/>
              <a:t>Necessary to Maintain Recovery </a:t>
            </a:r>
          </a:p>
          <a:p>
            <a:pPr marL="0" indent="0">
              <a:buNone/>
            </a:pPr>
            <a:endParaRPr lang="en-US" sz="24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0045A36-A6D2-4DEB-A093-42BC32CAA22D}"/>
              </a:ext>
            </a:extLst>
          </p:cNvPr>
          <p:cNvSpPr>
            <a:spLocks noGrp="1"/>
          </p:cNvSpPr>
          <p:nvPr>
            <p:ph type="sldNum" sz="quarter" idx="12"/>
          </p:nvPr>
        </p:nvSpPr>
        <p:spPr/>
        <p:txBody>
          <a:bodyPr>
            <a:normAutofit/>
          </a:bodyPr>
          <a:lstStyle/>
          <a:p>
            <a:fld id="{40A61A8B-0473-4D1F-8DDB-7C6614B20121}" type="slidenum">
              <a:rPr lang="en-US" smtClean="0"/>
              <a:t>39</a:t>
            </a:fld>
            <a:endParaRPr lang="en-US" dirty="0"/>
          </a:p>
        </p:txBody>
      </p:sp>
    </p:spTree>
    <p:extLst>
      <p:ext uri="{BB962C8B-B14F-4D97-AF65-F5344CB8AC3E}">
        <p14:creationId xmlns:p14="http://schemas.microsoft.com/office/powerpoint/2010/main" val="110829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9F46-BCB4-42E9-861A-68996831AC04}"/>
              </a:ext>
            </a:extLst>
          </p:cNvPr>
          <p:cNvSpPr>
            <a:spLocks noGrp="1"/>
          </p:cNvSpPr>
          <p:nvPr>
            <p:ph type="title"/>
          </p:nvPr>
        </p:nvSpPr>
        <p:spPr/>
        <p:txBody>
          <a:bodyPr>
            <a:normAutofit fontScale="90000"/>
          </a:bodyPr>
          <a:lstStyle/>
          <a:p>
            <a:r>
              <a:rPr lang="en-US" dirty="0"/>
              <a:t>Family Services Division </a:t>
            </a:r>
            <a:br>
              <a:rPr lang="en-US" dirty="0"/>
            </a:br>
            <a:r>
              <a:rPr lang="en-US" sz="3200" dirty="0"/>
              <a:t>Children in Custody</a:t>
            </a:r>
          </a:p>
        </p:txBody>
      </p:sp>
      <p:pic>
        <p:nvPicPr>
          <p:cNvPr id="4" name="Content Placeholder 3">
            <a:extLst>
              <a:ext uri="{FF2B5EF4-FFF2-40B4-BE49-F238E27FC236}">
                <a16:creationId xmlns:a16="http://schemas.microsoft.com/office/drawing/2014/main" id="{59618A38-E0E5-4FDE-8DFF-EE30B29C0F57}"/>
              </a:ext>
            </a:extLst>
          </p:cNvPr>
          <p:cNvPicPr>
            <a:picLocks noGrp="1" noChangeAspect="1"/>
          </p:cNvPicPr>
          <p:nvPr>
            <p:ph idx="1"/>
          </p:nvPr>
        </p:nvPicPr>
        <p:blipFill>
          <a:blip r:embed="rId3"/>
          <a:stretch>
            <a:fillRect/>
          </a:stretch>
        </p:blipFill>
        <p:spPr>
          <a:xfrm>
            <a:off x="2373386" y="2352171"/>
            <a:ext cx="6938394" cy="4240838"/>
          </a:xfrm>
          <a:prstGeom prst="rect">
            <a:avLst/>
          </a:prstGeom>
        </p:spPr>
      </p:pic>
      <p:sp>
        <p:nvSpPr>
          <p:cNvPr id="3" name="Slide Number Placeholder 2">
            <a:extLst>
              <a:ext uri="{FF2B5EF4-FFF2-40B4-BE49-F238E27FC236}">
                <a16:creationId xmlns:a16="http://schemas.microsoft.com/office/drawing/2014/main" id="{10265107-57CE-42A6-B545-A6C54172BAFC}"/>
              </a:ext>
            </a:extLst>
          </p:cNvPr>
          <p:cNvSpPr>
            <a:spLocks noGrp="1"/>
          </p:cNvSpPr>
          <p:nvPr>
            <p:ph type="sldNum" sz="quarter" idx="12"/>
          </p:nvPr>
        </p:nvSpPr>
        <p:spPr/>
        <p:txBody>
          <a:bodyPr>
            <a:normAutofit/>
          </a:bodyPr>
          <a:lstStyle/>
          <a:p>
            <a:fld id="{40A61A8B-0473-4D1F-8DDB-7C6614B20121}" type="slidenum">
              <a:rPr lang="en-US" smtClean="0"/>
              <a:t>4</a:t>
            </a:fld>
            <a:endParaRPr lang="en-US" dirty="0"/>
          </a:p>
        </p:txBody>
      </p:sp>
    </p:spTree>
    <p:extLst>
      <p:ext uri="{BB962C8B-B14F-4D97-AF65-F5344CB8AC3E}">
        <p14:creationId xmlns:p14="http://schemas.microsoft.com/office/powerpoint/2010/main" val="2490713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AB51-BEC8-4A1E-B854-62B3A0438170}"/>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C27839B9-0DC4-40C0-BB30-C9555CE7DFF4}"/>
              </a:ext>
            </a:extLst>
          </p:cNvPr>
          <p:cNvSpPr>
            <a:spLocks noGrp="1"/>
          </p:cNvSpPr>
          <p:nvPr>
            <p:ph idx="1"/>
          </p:nvPr>
        </p:nvSpPr>
        <p:spPr>
          <a:xfrm>
            <a:off x="1154953" y="3262923"/>
            <a:ext cx="9448568" cy="2337777"/>
          </a:xfrm>
        </p:spPr>
        <p:txBody>
          <a:bodyPr>
            <a:normAutofit/>
          </a:bodyPr>
          <a:lstStyle/>
          <a:p>
            <a:pPr marL="0" indent="0" algn="ctr">
              <a:buNone/>
            </a:pPr>
            <a:r>
              <a:rPr lang="en-US" sz="2400" dirty="0"/>
              <a:t>For more information or if you have questions, contact me at:</a:t>
            </a:r>
          </a:p>
          <a:p>
            <a:pPr marL="0" indent="0" algn="ctr">
              <a:buNone/>
            </a:pPr>
            <a:r>
              <a:rPr lang="en-US" sz="2400" u="sng" dirty="0">
                <a:solidFill>
                  <a:schemeClr val="tx2">
                    <a:lumMod val="60000"/>
                    <a:lumOff val="40000"/>
                  </a:schemeClr>
                </a:solidFill>
              </a:rPr>
              <a:t>Ken.Schatz@Vermont.gov</a:t>
            </a:r>
            <a:r>
              <a:rPr lang="en-US" sz="2400" dirty="0">
                <a:solidFill>
                  <a:schemeClr val="tx2">
                    <a:lumMod val="60000"/>
                    <a:lumOff val="40000"/>
                  </a:schemeClr>
                </a:solidFill>
              </a:rPr>
              <a:t> </a:t>
            </a:r>
            <a:r>
              <a:rPr lang="en-US" sz="2400" dirty="0"/>
              <a:t>or via phone at 241-0929</a:t>
            </a:r>
          </a:p>
          <a:p>
            <a:pPr marL="0" indent="0" algn="ctr">
              <a:buNone/>
            </a:pPr>
            <a:endParaRPr lang="en-US" sz="2400" dirty="0"/>
          </a:p>
          <a:p>
            <a:pPr marL="0" indent="0" algn="ctr">
              <a:buNone/>
            </a:pPr>
            <a:r>
              <a:rPr lang="en-US" sz="2400" dirty="0"/>
              <a:t>Thank you! </a:t>
            </a:r>
          </a:p>
        </p:txBody>
      </p:sp>
      <p:sp>
        <p:nvSpPr>
          <p:cNvPr id="4" name="Slide Number Placeholder 3">
            <a:extLst>
              <a:ext uri="{FF2B5EF4-FFF2-40B4-BE49-F238E27FC236}">
                <a16:creationId xmlns:a16="http://schemas.microsoft.com/office/drawing/2014/main" id="{7EB9AD46-C7B9-411A-AE19-2E2F14BB4C10}"/>
              </a:ext>
            </a:extLst>
          </p:cNvPr>
          <p:cNvSpPr>
            <a:spLocks noGrp="1"/>
          </p:cNvSpPr>
          <p:nvPr>
            <p:ph type="sldNum" sz="quarter" idx="12"/>
          </p:nvPr>
        </p:nvSpPr>
        <p:spPr/>
        <p:txBody>
          <a:bodyPr/>
          <a:lstStyle/>
          <a:p>
            <a:fld id="{40A61A8B-0473-4D1F-8DDB-7C6614B20121}" type="slidenum">
              <a:rPr lang="en-US" smtClean="0"/>
              <a:t>40</a:t>
            </a:fld>
            <a:endParaRPr lang="en-US" dirty="0"/>
          </a:p>
        </p:txBody>
      </p:sp>
    </p:spTree>
    <p:extLst>
      <p:ext uri="{BB962C8B-B14F-4D97-AF65-F5344CB8AC3E}">
        <p14:creationId xmlns:p14="http://schemas.microsoft.com/office/powerpoint/2010/main" val="387449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30E6-828E-4C6E-8E8E-0D60009E8E43}"/>
              </a:ext>
            </a:extLst>
          </p:cNvPr>
          <p:cNvSpPr>
            <a:spLocks noGrp="1"/>
          </p:cNvSpPr>
          <p:nvPr>
            <p:ph type="title"/>
          </p:nvPr>
        </p:nvSpPr>
        <p:spPr/>
        <p:txBody>
          <a:bodyPr>
            <a:normAutofit fontScale="90000"/>
          </a:bodyPr>
          <a:lstStyle/>
          <a:p>
            <a:r>
              <a:rPr lang="en-US" dirty="0"/>
              <a:t>Family Services Division</a:t>
            </a:r>
            <a:br>
              <a:rPr lang="en-US" dirty="0"/>
            </a:br>
            <a:r>
              <a:rPr lang="en-US" sz="3200" dirty="0"/>
              <a:t>Children in Custody Ages 0 - 5 </a:t>
            </a:r>
          </a:p>
        </p:txBody>
      </p:sp>
      <p:sp>
        <p:nvSpPr>
          <p:cNvPr id="3" name="Content Placeholder 2">
            <a:extLst>
              <a:ext uri="{FF2B5EF4-FFF2-40B4-BE49-F238E27FC236}">
                <a16:creationId xmlns:a16="http://schemas.microsoft.com/office/drawing/2014/main" id="{16565C68-D264-4B99-9C8E-F97C2C333B40}"/>
              </a:ext>
            </a:extLst>
          </p:cNvPr>
          <p:cNvSpPr>
            <a:spLocks noGrp="1"/>
          </p:cNvSpPr>
          <p:nvPr>
            <p:ph idx="1"/>
          </p:nvPr>
        </p:nvSpPr>
        <p:spPr>
          <a:xfrm>
            <a:off x="864065" y="2469933"/>
            <a:ext cx="10427516" cy="710153"/>
          </a:xfrm>
        </p:spPr>
        <p:txBody>
          <a:bodyPr>
            <a:normAutofit/>
          </a:bodyPr>
          <a:lstStyle/>
          <a:p>
            <a:pPr marL="0" indent="0">
              <a:buNone/>
            </a:pPr>
            <a:r>
              <a:rPr lang="en-US" sz="2000" dirty="0"/>
              <a:t>Number and Percent of Children Ages 0-5 in Custody due to Opiate Abuse Issues</a:t>
            </a:r>
          </a:p>
          <a:p>
            <a:pPr marL="0" indent="0">
              <a:buNone/>
            </a:pPr>
            <a:endParaRPr lang="en-US" sz="2400" dirty="0"/>
          </a:p>
        </p:txBody>
      </p:sp>
      <p:sp>
        <p:nvSpPr>
          <p:cNvPr id="4" name="Slide Number Placeholder 3">
            <a:extLst>
              <a:ext uri="{FF2B5EF4-FFF2-40B4-BE49-F238E27FC236}">
                <a16:creationId xmlns:a16="http://schemas.microsoft.com/office/drawing/2014/main" id="{4430FFED-BA7E-462A-B9BD-ABEBAF4580D4}"/>
              </a:ext>
            </a:extLst>
          </p:cNvPr>
          <p:cNvSpPr>
            <a:spLocks noGrp="1"/>
          </p:cNvSpPr>
          <p:nvPr>
            <p:ph type="sldNum" sz="quarter" idx="12"/>
          </p:nvPr>
        </p:nvSpPr>
        <p:spPr/>
        <p:txBody>
          <a:bodyPr>
            <a:normAutofit/>
          </a:bodyPr>
          <a:lstStyle/>
          <a:p>
            <a:fld id="{40A61A8B-0473-4D1F-8DDB-7C6614B20121}" type="slidenum">
              <a:rPr lang="en-US" smtClean="0"/>
              <a:t>5</a:t>
            </a:fld>
            <a:endParaRPr lang="en-US" dirty="0"/>
          </a:p>
        </p:txBody>
      </p:sp>
      <p:graphicFrame>
        <p:nvGraphicFramePr>
          <p:cNvPr id="6" name="Table 5">
            <a:extLst>
              <a:ext uri="{FF2B5EF4-FFF2-40B4-BE49-F238E27FC236}">
                <a16:creationId xmlns:a16="http://schemas.microsoft.com/office/drawing/2014/main" id="{2D86FC64-03F0-45A1-AB69-B5AD440ABF50}"/>
              </a:ext>
            </a:extLst>
          </p:cNvPr>
          <p:cNvGraphicFramePr>
            <a:graphicFrameLocks noGrp="1"/>
          </p:cNvGraphicFramePr>
          <p:nvPr>
            <p:extLst>
              <p:ext uri="{D42A27DB-BD31-4B8C-83A1-F6EECF244321}">
                <p14:modId xmlns:p14="http://schemas.microsoft.com/office/powerpoint/2010/main" val="2868575702"/>
              </p:ext>
            </p:extLst>
          </p:nvPr>
        </p:nvGraphicFramePr>
        <p:xfrm>
          <a:off x="2993794" y="3087149"/>
          <a:ext cx="5083729" cy="3636329"/>
        </p:xfrm>
        <a:graphic>
          <a:graphicData uri="http://schemas.openxmlformats.org/drawingml/2006/table">
            <a:tbl>
              <a:tblPr firstRow="1" bandRow="1">
                <a:tableStyleId>{5C22544A-7EE6-4342-B048-85BDC9FD1C3A}</a:tableStyleId>
              </a:tblPr>
              <a:tblGrid>
                <a:gridCol w="1652715">
                  <a:extLst>
                    <a:ext uri="{9D8B030D-6E8A-4147-A177-3AD203B41FA5}">
                      <a16:colId xmlns:a16="http://schemas.microsoft.com/office/drawing/2014/main" val="3661552898"/>
                    </a:ext>
                  </a:extLst>
                </a:gridCol>
                <a:gridCol w="1715507">
                  <a:extLst>
                    <a:ext uri="{9D8B030D-6E8A-4147-A177-3AD203B41FA5}">
                      <a16:colId xmlns:a16="http://schemas.microsoft.com/office/drawing/2014/main" val="917859602"/>
                    </a:ext>
                  </a:extLst>
                </a:gridCol>
                <a:gridCol w="1715507">
                  <a:extLst>
                    <a:ext uri="{9D8B030D-6E8A-4147-A177-3AD203B41FA5}">
                      <a16:colId xmlns:a16="http://schemas.microsoft.com/office/drawing/2014/main" val="1964002514"/>
                    </a:ext>
                  </a:extLst>
                </a:gridCol>
              </a:tblGrid>
              <a:tr h="721128">
                <a:tc>
                  <a:txBody>
                    <a:bodyPr/>
                    <a:lstStyle/>
                    <a:p>
                      <a:pPr algn="ctr"/>
                      <a:endParaRPr lang="en-US" dirty="0"/>
                    </a:p>
                    <a:p>
                      <a:pPr algn="ctr"/>
                      <a:r>
                        <a:rPr lang="en-US" dirty="0"/>
                        <a:t>Child’s Age</a:t>
                      </a:r>
                    </a:p>
                  </a:txBody>
                  <a:tcPr/>
                </a:tc>
                <a:tc>
                  <a:txBody>
                    <a:bodyPr/>
                    <a:lstStyle/>
                    <a:p>
                      <a:pPr algn="ctr"/>
                      <a:r>
                        <a:rPr lang="en-US" dirty="0"/>
                        <a:t>Nov. 2016</a:t>
                      </a:r>
                    </a:p>
                    <a:p>
                      <a:pPr algn="ctr"/>
                      <a:r>
                        <a:rPr lang="en-US" dirty="0"/>
                        <a:t># of children</a:t>
                      </a:r>
                    </a:p>
                  </a:txBody>
                  <a:tcPr/>
                </a:tc>
                <a:tc>
                  <a:txBody>
                    <a:bodyPr/>
                    <a:lstStyle/>
                    <a:p>
                      <a:pPr algn="ctr"/>
                      <a:r>
                        <a:rPr lang="en-US" dirty="0"/>
                        <a:t>% of 0-5 children in custody</a:t>
                      </a:r>
                    </a:p>
                  </a:txBody>
                  <a:tcPr/>
                </a:tc>
                <a:extLst>
                  <a:ext uri="{0D108BD9-81ED-4DB2-BD59-A6C34878D82A}">
                    <a16:rowId xmlns:a16="http://schemas.microsoft.com/office/drawing/2014/main" val="57283760"/>
                  </a:ext>
                </a:extLst>
              </a:tr>
              <a:tr h="388847">
                <a:tc>
                  <a:txBody>
                    <a:bodyPr/>
                    <a:lstStyle/>
                    <a:p>
                      <a:pPr algn="ctr"/>
                      <a:r>
                        <a:rPr lang="en-US" dirty="0"/>
                        <a:t>0</a:t>
                      </a:r>
                    </a:p>
                  </a:txBody>
                  <a:tcPr/>
                </a:tc>
                <a:tc>
                  <a:txBody>
                    <a:bodyPr/>
                    <a:lstStyle/>
                    <a:p>
                      <a:pPr algn="ctr"/>
                      <a:r>
                        <a:rPr lang="en-US" dirty="0"/>
                        <a:t>46</a:t>
                      </a:r>
                    </a:p>
                  </a:txBody>
                  <a:tcPr/>
                </a:tc>
                <a:tc>
                  <a:txBody>
                    <a:bodyPr/>
                    <a:lstStyle/>
                    <a:p>
                      <a:pPr algn="ctr"/>
                      <a:r>
                        <a:rPr lang="en-US" dirty="0"/>
                        <a:t>55%</a:t>
                      </a:r>
                    </a:p>
                  </a:txBody>
                  <a:tcPr/>
                </a:tc>
                <a:extLst>
                  <a:ext uri="{0D108BD9-81ED-4DB2-BD59-A6C34878D82A}">
                    <a16:rowId xmlns:a16="http://schemas.microsoft.com/office/drawing/2014/main" val="711679244"/>
                  </a:ext>
                </a:extLst>
              </a:tr>
              <a:tr h="388847">
                <a:tc>
                  <a:txBody>
                    <a:bodyPr/>
                    <a:lstStyle/>
                    <a:p>
                      <a:pPr algn="ctr"/>
                      <a:r>
                        <a:rPr lang="en-US" dirty="0"/>
                        <a:t>1</a:t>
                      </a:r>
                    </a:p>
                  </a:txBody>
                  <a:tcPr/>
                </a:tc>
                <a:tc>
                  <a:txBody>
                    <a:bodyPr/>
                    <a:lstStyle/>
                    <a:p>
                      <a:pPr algn="ctr"/>
                      <a:r>
                        <a:rPr lang="en-US" dirty="0"/>
                        <a:t>44</a:t>
                      </a:r>
                    </a:p>
                  </a:txBody>
                  <a:tcPr/>
                </a:tc>
                <a:tc>
                  <a:txBody>
                    <a:bodyPr/>
                    <a:lstStyle/>
                    <a:p>
                      <a:pPr algn="ctr"/>
                      <a:r>
                        <a:rPr lang="en-US" dirty="0"/>
                        <a:t>44%</a:t>
                      </a:r>
                    </a:p>
                  </a:txBody>
                  <a:tcPr/>
                </a:tc>
                <a:extLst>
                  <a:ext uri="{0D108BD9-81ED-4DB2-BD59-A6C34878D82A}">
                    <a16:rowId xmlns:a16="http://schemas.microsoft.com/office/drawing/2014/main" val="962870935"/>
                  </a:ext>
                </a:extLst>
              </a:tr>
              <a:tr h="388847">
                <a:tc>
                  <a:txBody>
                    <a:bodyPr/>
                    <a:lstStyle/>
                    <a:p>
                      <a:pPr algn="ctr"/>
                      <a:r>
                        <a:rPr lang="en-US" dirty="0"/>
                        <a:t>2</a:t>
                      </a:r>
                    </a:p>
                  </a:txBody>
                  <a:tcPr/>
                </a:tc>
                <a:tc>
                  <a:txBody>
                    <a:bodyPr/>
                    <a:lstStyle/>
                    <a:p>
                      <a:pPr algn="ctr"/>
                      <a:r>
                        <a:rPr lang="en-US" dirty="0"/>
                        <a:t>45</a:t>
                      </a:r>
                    </a:p>
                  </a:txBody>
                  <a:tcPr/>
                </a:tc>
                <a:tc>
                  <a:txBody>
                    <a:bodyPr/>
                    <a:lstStyle/>
                    <a:p>
                      <a:pPr algn="ctr"/>
                      <a:r>
                        <a:rPr lang="en-US" dirty="0"/>
                        <a:t>54%</a:t>
                      </a:r>
                    </a:p>
                  </a:txBody>
                  <a:tcPr/>
                </a:tc>
                <a:extLst>
                  <a:ext uri="{0D108BD9-81ED-4DB2-BD59-A6C34878D82A}">
                    <a16:rowId xmlns:a16="http://schemas.microsoft.com/office/drawing/2014/main" val="967260295"/>
                  </a:ext>
                </a:extLst>
              </a:tr>
              <a:tr h="388847">
                <a:tc>
                  <a:txBody>
                    <a:bodyPr/>
                    <a:lstStyle/>
                    <a:p>
                      <a:pPr algn="ctr"/>
                      <a:r>
                        <a:rPr lang="en-US" dirty="0"/>
                        <a:t>3</a:t>
                      </a:r>
                    </a:p>
                  </a:txBody>
                  <a:tcPr/>
                </a:tc>
                <a:tc>
                  <a:txBody>
                    <a:bodyPr/>
                    <a:lstStyle/>
                    <a:p>
                      <a:pPr algn="ctr"/>
                      <a:r>
                        <a:rPr lang="en-US" dirty="0"/>
                        <a:t>53</a:t>
                      </a:r>
                    </a:p>
                  </a:txBody>
                  <a:tcPr/>
                </a:tc>
                <a:tc>
                  <a:txBody>
                    <a:bodyPr/>
                    <a:lstStyle/>
                    <a:p>
                      <a:pPr algn="ctr"/>
                      <a:r>
                        <a:rPr lang="en-US" dirty="0"/>
                        <a:t>56%</a:t>
                      </a:r>
                    </a:p>
                  </a:txBody>
                  <a:tcPr/>
                </a:tc>
                <a:extLst>
                  <a:ext uri="{0D108BD9-81ED-4DB2-BD59-A6C34878D82A}">
                    <a16:rowId xmlns:a16="http://schemas.microsoft.com/office/drawing/2014/main" val="1548632360"/>
                  </a:ext>
                </a:extLst>
              </a:tr>
              <a:tr h="388847">
                <a:tc>
                  <a:txBody>
                    <a:bodyPr/>
                    <a:lstStyle/>
                    <a:p>
                      <a:pPr algn="ctr"/>
                      <a:r>
                        <a:rPr lang="en-US" dirty="0"/>
                        <a:t>4</a:t>
                      </a:r>
                    </a:p>
                  </a:txBody>
                  <a:tcPr/>
                </a:tc>
                <a:tc>
                  <a:txBody>
                    <a:bodyPr/>
                    <a:lstStyle/>
                    <a:p>
                      <a:pPr algn="ctr"/>
                      <a:r>
                        <a:rPr lang="en-US" dirty="0"/>
                        <a:t>46</a:t>
                      </a:r>
                    </a:p>
                  </a:txBody>
                  <a:tcPr/>
                </a:tc>
                <a:tc>
                  <a:txBody>
                    <a:bodyPr/>
                    <a:lstStyle/>
                    <a:p>
                      <a:pPr algn="ctr"/>
                      <a:r>
                        <a:rPr lang="en-US" dirty="0"/>
                        <a:t>62%</a:t>
                      </a:r>
                    </a:p>
                  </a:txBody>
                  <a:tcPr/>
                </a:tc>
                <a:extLst>
                  <a:ext uri="{0D108BD9-81ED-4DB2-BD59-A6C34878D82A}">
                    <a16:rowId xmlns:a16="http://schemas.microsoft.com/office/drawing/2014/main" val="791603860"/>
                  </a:ext>
                </a:extLst>
              </a:tr>
              <a:tr h="388847">
                <a:tc>
                  <a:txBody>
                    <a:bodyPr/>
                    <a:lstStyle/>
                    <a:p>
                      <a:pPr algn="ctr"/>
                      <a:r>
                        <a:rPr lang="en-US" dirty="0"/>
                        <a:t>5</a:t>
                      </a:r>
                    </a:p>
                  </a:txBody>
                  <a:tcPr/>
                </a:tc>
                <a:tc>
                  <a:txBody>
                    <a:bodyPr/>
                    <a:lstStyle/>
                    <a:p>
                      <a:pPr algn="ctr"/>
                      <a:r>
                        <a:rPr lang="en-US" dirty="0"/>
                        <a:t>32</a:t>
                      </a:r>
                    </a:p>
                  </a:txBody>
                  <a:tcPr/>
                </a:tc>
                <a:tc>
                  <a:txBody>
                    <a:bodyPr/>
                    <a:lstStyle/>
                    <a:p>
                      <a:pPr algn="ctr"/>
                      <a:r>
                        <a:rPr lang="en-US" dirty="0"/>
                        <a:t>50%</a:t>
                      </a:r>
                    </a:p>
                  </a:txBody>
                  <a:tcPr/>
                </a:tc>
                <a:extLst>
                  <a:ext uri="{0D108BD9-81ED-4DB2-BD59-A6C34878D82A}">
                    <a16:rowId xmlns:a16="http://schemas.microsoft.com/office/drawing/2014/main" val="3118279185"/>
                  </a:ext>
                </a:extLst>
              </a:tr>
              <a:tr h="388847">
                <a:tc>
                  <a:txBody>
                    <a:bodyPr/>
                    <a:lstStyle/>
                    <a:p>
                      <a:pPr algn="r"/>
                      <a:r>
                        <a:rPr lang="en-US" dirty="0"/>
                        <a:t>Total</a:t>
                      </a:r>
                    </a:p>
                  </a:txBody>
                  <a:tcPr/>
                </a:tc>
                <a:tc>
                  <a:txBody>
                    <a:bodyPr/>
                    <a:lstStyle/>
                    <a:p>
                      <a:pPr algn="ctr"/>
                      <a:r>
                        <a:rPr lang="en-US" dirty="0"/>
                        <a:t>266</a:t>
                      </a:r>
                    </a:p>
                  </a:txBody>
                  <a:tcPr/>
                </a:tc>
                <a:tc>
                  <a:txBody>
                    <a:bodyPr/>
                    <a:lstStyle/>
                    <a:p>
                      <a:pPr algn="ctr"/>
                      <a:r>
                        <a:rPr lang="en-US" dirty="0"/>
                        <a:t>53%</a:t>
                      </a:r>
                    </a:p>
                  </a:txBody>
                  <a:tcPr/>
                </a:tc>
                <a:extLst>
                  <a:ext uri="{0D108BD9-81ED-4DB2-BD59-A6C34878D82A}">
                    <a16:rowId xmlns:a16="http://schemas.microsoft.com/office/drawing/2014/main" val="4148468660"/>
                  </a:ext>
                </a:extLst>
              </a:tr>
            </a:tbl>
          </a:graphicData>
        </a:graphic>
      </p:graphicFrame>
    </p:spTree>
    <p:extLst>
      <p:ext uri="{BB962C8B-B14F-4D97-AF65-F5344CB8AC3E}">
        <p14:creationId xmlns:p14="http://schemas.microsoft.com/office/powerpoint/2010/main" val="35766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FE38-3B2E-47B9-9A70-81FC5BC23111}"/>
              </a:ext>
            </a:extLst>
          </p:cNvPr>
          <p:cNvSpPr>
            <a:spLocks noGrp="1"/>
          </p:cNvSpPr>
          <p:nvPr>
            <p:ph type="title"/>
          </p:nvPr>
        </p:nvSpPr>
        <p:spPr/>
        <p:txBody>
          <a:bodyPr>
            <a:normAutofit fontScale="90000"/>
          </a:bodyPr>
          <a:lstStyle/>
          <a:p>
            <a:r>
              <a:rPr lang="en-US" dirty="0"/>
              <a:t>Family Services Division</a:t>
            </a:r>
            <a:br>
              <a:rPr lang="en-US" dirty="0"/>
            </a:br>
            <a:r>
              <a:rPr lang="en-US" sz="3200" dirty="0"/>
              <a:t>Shifting Caseload</a:t>
            </a:r>
          </a:p>
        </p:txBody>
      </p:sp>
      <p:graphicFrame>
        <p:nvGraphicFramePr>
          <p:cNvPr id="4" name="Content Placeholder 3">
            <a:extLst>
              <a:ext uri="{FF2B5EF4-FFF2-40B4-BE49-F238E27FC236}">
                <a16:creationId xmlns:a16="http://schemas.microsoft.com/office/drawing/2014/main" id="{F4E2248B-33B8-44FE-A48B-CBB48076C1CD}"/>
              </a:ext>
            </a:extLst>
          </p:cNvPr>
          <p:cNvGraphicFramePr>
            <a:graphicFrameLocks noGrp="1"/>
          </p:cNvGraphicFramePr>
          <p:nvPr>
            <p:ph idx="1"/>
            <p:extLst>
              <p:ext uri="{D42A27DB-BD31-4B8C-83A1-F6EECF244321}">
                <p14:modId xmlns:p14="http://schemas.microsoft.com/office/powerpoint/2010/main" val="1130814133"/>
              </p:ext>
            </p:extLst>
          </p:nvPr>
        </p:nvGraphicFramePr>
        <p:xfrm>
          <a:off x="835424" y="2437308"/>
          <a:ext cx="10355315" cy="4260190"/>
        </p:xfrm>
        <a:graphic>
          <a:graphicData uri="http://schemas.openxmlformats.org/drawingml/2006/table">
            <a:tbl>
              <a:tblPr firstRow="1" firstCol="1" bandRow="1">
                <a:tableStyleId>{5C22544A-7EE6-4342-B048-85BDC9FD1C3A}</a:tableStyleId>
              </a:tblPr>
              <a:tblGrid>
                <a:gridCol w="4141104">
                  <a:extLst>
                    <a:ext uri="{9D8B030D-6E8A-4147-A177-3AD203B41FA5}">
                      <a16:colId xmlns:a16="http://schemas.microsoft.com/office/drawing/2014/main" val="3070117539"/>
                    </a:ext>
                  </a:extLst>
                </a:gridCol>
                <a:gridCol w="1474559">
                  <a:extLst>
                    <a:ext uri="{9D8B030D-6E8A-4147-A177-3AD203B41FA5}">
                      <a16:colId xmlns:a16="http://schemas.microsoft.com/office/drawing/2014/main" val="3013028362"/>
                    </a:ext>
                  </a:extLst>
                </a:gridCol>
                <a:gridCol w="1369233">
                  <a:extLst>
                    <a:ext uri="{9D8B030D-6E8A-4147-A177-3AD203B41FA5}">
                      <a16:colId xmlns:a16="http://schemas.microsoft.com/office/drawing/2014/main" val="3324691757"/>
                    </a:ext>
                  </a:extLst>
                </a:gridCol>
                <a:gridCol w="1579884">
                  <a:extLst>
                    <a:ext uri="{9D8B030D-6E8A-4147-A177-3AD203B41FA5}">
                      <a16:colId xmlns:a16="http://schemas.microsoft.com/office/drawing/2014/main" val="3166924782"/>
                    </a:ext>
                  </a:extLst>
                </a:gridCol>
                <a:gridCol w="1790535">
                  <a:extLst>
                    <a:ext uri="{9D8B030D-6E8A-4147-A177-3AD203B41FA5}">
                      <a16:colId xmlns:a16="http://schemas.microsoft.com/office/drawing/2014/main" val="2275275439"/>
                    </a:ext>
                  </a:extLst>
                </a:gridCol>
              </a:tblGrid>
              <a:tr h="1002884">
                <a:tc gridSpan="5">
                  <a:txBody>
                    <a:bodyPr/>
                    <a:lstStyle/>
                    <a:p>
                      <a:pPr marL="0" marR="0" algn="ctr">
                        <a:lnSpc>
                          <a:spcPct val="107000"/>
                        </a:lnSpc>
                        <a:spcBef>
                          <a:spcPts val="0"/>
                        </a:spcBef>
                        <a:spcAft>
                          <a:spcPts val="800"/>
                        </a:spcAft>
                      </a:pPr>
                      <a:r>
                        <a:rPr lang="en-US" sz="3200" dirty="0">
                          <a:effectLst/>
                        </a:rPr>
                        <a:t>Family Services Caseload Data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5540284"/>
                  </a:ext>
                </a:extLst>
              </a:tr>
              <a:tr h="431241">
                <a:tc>
                  <a:txBody>
                    <a:bodyPr/>
                    <a:lstStyle/>
                    <a:p>
                      <a:pPr marL="0" marR="0">
                        <a:lnSpc>
                          <a:spcPct val="107000"/>
                        </a:lnSpc>
                        <a:spcBef>
                          <a:spcPts val="0"/>
                        </a:spcBef>
                        <a:spcAft>
                          <a:spcPts val="800"/>
                        </a:spcAft>
                      </a:pPr>
                      <a:r>
                        <a:rPr lang="en-US" sz="2000" dirty="0">
                          <a:effectLst/>
                        </a:rPr>
                        <a:t>Type of Case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June 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2000" dirty="0">
                          <a:effectLst/>
                        </a:rPr>
                        <a:t>June 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2000" dirty="0">
                          <a:effectLst/>
                        </a:rPr>
                        <a:t>June 2016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800"/>
                        </a:spcAft>
                      </a:pPr>
                      <a:r>
                        <a:rPr lang="en-US" sz="2000" dirty="0">
                          <a:effectLst/>
                        </a:rPr>
                        <a:t>May 2017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4282082274"/>
                  </a:ext>
                </a:extLst>
              </a:tr>
              <a:tr h="605175">
                <a:tc>
                  <a:txBody>
                    <a:bodyPr/>
                    <a:lstStyle/>
                    <a:p>
                      <a:pPr marL="0" marR="0">
                        <a:lnSpc>
                          <a:spcPct val="107000"/>
                        </a:lnSpc>
                        <a:spcBef>
                          <a:spcPts val="0"/>
                        </a:spcBef>
                        <a:spcAft>
                          <a:spcPts val="800"/>
                        </a:spcAft>
                      </a:pPr>
                      <a:r>
                        <a:rPr lang="en-US" sz="2000" dirty="0">
                          <a:effectLst/>
                        </a:rPr>
                        <a:t>In DCF Custody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1087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spcBef>
                          <a:spcPts val="0"/>
                        </a:spcBef>
                        <a:spcAft>
                          <a:spcPts val="800"/>
                        </a:spcAft>
                      </a:pPr>
                      <a:r>
                        <a:rPr lang="en-US" sz="2000" dirty="0">
                          <a:effectLst/>
                        </a:rPr>
                        <a:t>1291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spcBef>
                          <a:spcPts val="0"/>
                        </a:spcBef>
                        <a:spcAft>
                          <a:spcPts val="800"/>
                        </a:spcAft>
                      </a:pPr>
                      <a:r>
                        <a:rPr lang="en-US" sz="2000" dirty="0">
                          <a:effectLst/>
                        </a:rPr>
                        <a:t>1392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1303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226134980"/>
                  </a:ext>
                </a:extLst>
              </a:tr>
              <a:tr h="592237">
                <a:tc>
                  <a:txBody>
                    <a:bodyPr/>
                    <a:lstStyle/>
                    <a:p>
                      <a:pPr marL="0" marR="0">
                        <a:lnSpc>
                          <a:spcPct val="107000"/>
                        </a:lnSpc>
                        <a:spcBef>
                          <a:spcPts val="0"/>
                        </a:spcBef>
                        <a:spcAft>
                          <a:spcPts val="800"/>
                        </a:spcAft>
                      </a:pPr>
                      <a:r>
                        <a:rPr lang="en-US" sz="2000" dirty="0">
                          <a:effectLst/>
                        </a:rPr>
                        <a:t>Conditional Custody Orders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379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spcBef>
                          <a:spcPts val="0"/>
                        </a:spcBef>
                        <a:spcAft>
                          <a:spcPts val="800"/>
                        </a:spcAft>
                      </a:pPr>
                      <a:r>
                        <a:rPr lang="en-US" sz="2000" dirty="0">
                          <a:effectLst/>
                        </a:rPr>
                        <a:t>485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spcBef>
                          <a:spcPts val="0"/>
                        </a:spcBef>
                        <a:spcAft>
                          <a:spcPts val="800"/>
                        </a:spcAft>
                      </a:pPr>
                      <a:r>
                        <a:rPr lang="en-US" sz="2000" dirty="0">
                          <a:effectLst/>
                        </a:rPr>
                        <a:t>627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631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900780393"/>
                  </a:ext>
                </a:extLst>
              </a:tr>
              <a:tr h="592237">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Family Support Cases</a:t>
                      </a:r>
                    </a:p>
                  </a:txBody>
                  <a:tcPr marL="68580" marR="68580" marT="9525" marB="9525" anchor="b"/>
                </a:tc>
                <a:tc>
                  <a:txBody>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411</a:t>
                      </a:r>
                    </a:p>
                  </a:txBody>
                  <a:tcPr marL="0" marR="0" marT="0" marB="0" anchor="b"/>
                </a:tc>
                <a:tc>
                  <a:txBody>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465</a:t>
                      </a:r>
                    </a:p>
                  </a:txBody>
                  <a:tcPr marL="0" marR="0" marT="0" marB="0" anchor="b"/>
                </a:tc>
                <a:tc>
                  <a:txBody>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455</a:t>
                      </a:r>
                    </a:p>
                  </a:txBody>
                  <a:tcPr marL="68580" marR="68580" marT="9525" marB="9525" anchor="b"/>
                </a:tc>
                <a:tc>
                  <a:txBody>
                    <a:bodyPr/>
                    <a:lstStyle/>
                    <a:p>
                      <a:pPr marL="0" marR="0" algn="ct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553</a:t>
                      </a:r>
                    </a:p>
                  </a:txBody>
                  <a:tcPr marL="68580" marR="68580" marT="9525" marB="9525" anchor="b"/>
                </a:tc>
                <a:extLst>
                  <a:ext uri="{0D108BD9-81ED-4DB2-BD59-A6C34878D82A}">
                    <a16:rowId xmlns:a16="http://schemas.microsoft.com/office/drawing/2014/main" val="2631678511"/>
                  </a:ext>
                </a:extLst>
              </a:tr>
              <a:tr h="605175">
                <a:tc>
                  <a:txBody>
                    <a:bodyPr/>
                    <a:lstStyle/>
                    <a:p>
                      <a:pPr marL="0" marR="0">
                        <a:lnSpc>
                          <a:spcPct val="107000"/>
                        </a:lnSpc>
                        <a:spcBef>
                          <a:spcPts val="0"/>
                        </a:spcBef>
                        <a:spcAft>
                          <a:spcPts val="800"/>
                        </a:spcAft>
                      </a:pPr>
                      <a:r>
                        <a:rPr lang="en-US" sz="2000" dirty="0">
                          <a:effectLst/>
                        </a:rPr>
                        <a:t>Youth on Probation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152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spcBef>
                          <a:spcPts val="0"/>
                        </a:spcBef>
                        <a:spcAft>
                          <a:spcPts val="800"/>
                        </a:spcAft>
                      </a:pPr>
                      <a:r>
                        <a:rPr lang="en-US" sz="2000" dirty="0">
                          <a:effectLst/>
                        </a:rPr>
                        <a:t>108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spcBef>
                          <a:spcPts val="0"/>
                        </a:spcBef>
                        <a:spcAft>
                          <a:spcPts val="800"/>
                        </a:spcAft>
                      </a:pPr>
                      <a:r>
                        <a:rPr lang="en-US" sz="2000" dirty="0">
                          <a:effectLst/>
                        </a:rPr>
                        <a:t>140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128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10824178"/>
                  </a:ext>
                </a:extLst>
              </a:tr>
              <a:tr h="431241">
                <a:tc>
                  <a:txBody>
                    <a:bodyPr/>
                    <a:lstStyle/>
                    <a:p>
                      <a:pPr marL="0" marR="0">
                        <a:lnSpc>
                          <a:spcPct val="107000"/>
                        </a:lnSpc>
                        <a:spcBef>
                          <a:spcPts val="0"/>
                        </a:spcBef>
                        <a:spcAft>
                          <a:spcPts val="800"/>
                        </a:spcAft>
                      </a:pPr>
                      <a:r>
                        <a:rPr lang="en-US" sz="2000" dirty="0">
                          <a:effectLst/>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800"/>
                        </a:spcAft>
                      </a:pPr>
                      <a:r>
                        <a:rPr lang="en-US" sz="2000" dirty="0">
                          <a:effectLst/>
                        </a:rPr>
                        <a:t>2029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2000" dirty="0">
                          <a:effectLst/>
                        </a:rPr>
                        <a:t>2349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2000" dirty="0">
                          <a:effectLst/>
                        </a:rPr>
                        <a:t>2614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800"/>
                        </a:spcAft>
                      </a:pPr>
                      <a:r>
                        <a:rPr lang="en-US" sz="2000" dirty="0">
                          <a:effectLst/>
                        </a:rPr>
                        <a:t>2615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03312594"/>
                  </a:ext>
                </a:extLst>
              </a:tr>
            </a:tbl>
          </a:graphicData>
        </a:graphic>
      </p:graphicFrame>
      <p:sp>
        <p:nvSpPr>
          <p:cNvPr id="3" name="Slide Number Placeholder 2">
            <a:extLst>
              <a:ext uri="{FF2B5EF4-FFF2-40B4-BE49-F238E27FC236}">
                <a16:creationId xmlns:a16="http://schemas.microsoft.com/office/drawing/2014/main" id="{9C6C0E47-98FC-4955-B303-7068529B61FF}"/>
              </a:ext>
            </a:extLst>
          </p:cNvPr>
          <p:cNvSpPr>
            <a:spLocks noGrp="1"/>
          </p:cNvSpPr>
          <p:nvPr>
            <p:ph type="sldNum" sz="quarter" idx="12"/>
          </p:nvPr>
        </p:nvSpPr>
        <p:spPr/>
        <p:txBody>
          <a:bodyPr>
            <a:normAutofit/>
          </a:bodyPr>
          <a:lstStyle/>
          <a:p>
            <a:fld id="{40A61A8B-0473-4D1F-8DDB-7C6614B20121}" type="slidenum">
              <a:rPr lang="en-US" smtClean="0"/>
              <a:t>6</a:t>
            </a:fld>
            <a:endParaRPr lang="en-US" dirty="0"/>
          </a:p>
        </p:txBody>
      </p:sp>
    </p:spTree>
    <p:extLst>
      <p:ext uri="{BB962C8B-B14F-4D97-AF65-F5344CB8AC3E}">
        <p14:creationId xmlns:p14="http://schemas.microsoft.com/office/powerpoint/2010/main" val="219591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99EC-BD44-4FE3-A08A-00DC3133A275}"/>
              </a:ext>
            </a:extLst>
          </p:cNvPr>
          <p:cNvSpPr>
            <a:spLocks noGrp="1"/>
          </p:cNvSpPr>
          <p:nvPr>
            <p:ph type="title"/>
          </p:nvPr>
        </p:nvSpPr>
        <p:spPr/>
        <p:txBody>
          <a:bodyPr/>
          <a:lstStyle/>
          <a:p>
            <a:r>
              <a:rPr lang="en-US" sz="2800" dirty="0"/>
              <a:t>Number and Percent of Children 0-5 </a:t>
            </a:r>
            <a:br>
              <a:rPr lang="en-US" sz="2800" dirty="0"/>
            </a:br>
            <a:r>
              <a:rPr lang="en-US" sz="2800" dirty="0"/>
              <a:t>In Custody Due to Substance Use Issues</a:t>
            </a:r>
          </a:p>
        </p:txBody>
      </p:sp>
      <p:graphicFrame>
        <p:nvGraphicFramePr>
          <p:cNvPr id="5" name="Content Placeholder 4">
            <a:extLst>
              <a:ext uri="{FF2B5EF4-FFF2-40B4-BE49-F238E27FC236}">
                <a16:creationId xmlns:a16="http://schemas.microsoft.com/office/drawing/2014/main" id="{78BAAF8F-1A91-4D15-80C1-C6BAB3BAC21D}"/>
              </a:ext>
            </a:extLst>
          </p:cNvPr>
          <p:cNvGraphicFramePr>
            <a:graphicFrameLocks noGrp="1"/>
          </p:cNvGraphicFramePr>
          <p:nvPr>
            <p:ph idx="1"/>
            <p:extLst>
              <p:ext uri="{D42A27DB-BD31-4B8C-83A1-F6EECF244321}">
                <p14:modId xmlns:p14="http://schemas.microsoft.com/office/powerpoint/2010/main" val="3675214918"/>
              </p:ext>
            </p:extLst>
          </p:nvPr>
        </p:nvGraphicFramePr>
        <p:xfrm>
          <a:off x="1154952" y="2474976"/>
          <a:ext cx="9708120" cy="3669791"/>
        </p:xfrm>
        <a:graphic>
          <a:graphicData uri="http://schemas.openxmlformats.org/drawingml/2006/table">
            <a:tbl>
              <a:tblPr firstRow="1" firstCol="1" bandRow="1">
                <a:tableStyleId>{5C22544A-7EE6-4342-B048-85BDC9FD1C3A}</a:tableStyleId>
              </a:tblPr>
              <a:tblGrid>
                <a:gridCol w="1134478">
                  <a:extLst>
                    <a:ext uri="{9D8B030D-6E8A-4147-A177-3AD203B41FA5}">
                      <a16:colId xmlns:a16="http://schemas.microsoft.com/office/drawing/2014/main" val="3833716066"/>
                    </a:ext>
                  </a:extLst>
                </a:gridCol>
                <a:gridCol w="747694">
                  <a:extLst>
                    <a:ext uri="{9D8B030D-6E8A-4147-A177-3AD203B41FA5}">
                      <a16:colId xmlns:a16="http://schemas.microsoft.com/office/drawing/2014/main" val="3191517095"/>
                    </a:ext>
                  </a:extLst>
                </a:gridCol>
                <a:gridCol w="2227691">
                  <a:extLst>
                    <a:ext uri="{9D8B030D-6E8A-4147-A177-3AD203B41FA5}">
                      <a16:colId xmlns:a16="http://schemas.microsoft.com/office/drawing/2014/main" val="271389661"/>
                    </a:ext>
                  </a:extLst>
                </a:gridCol>
                <a:gridCol w="747694">
                  <a:extLst>
                    <a:ext uri="{9D8B030D-6E8A-4147-A177-3AD203B41FA5}">
                      <a16:colId xmlns:a16="http://schemas.microsoft.com/office/drawing/2014/main" val="193127671"/>
                    </a:ext>
                  </a:extLst>
                </a:gridCol>
                <a:gridCol w="2404648">
                  <a:extLst>
                    <a:ext uri="{9D8B030D-6E8A-4147-A177-3AD203B41FA5}">
                      <a16:colId xmlns:a16="http://schemas.microsoft.com/office/drawing/2014/main" val="3196269831"/>
                    </a:ext>
                  </a:extLst>
                </a:gridCol>
                <a:gridCol w="747694">
                  <a:extLst>
                    <a:ext uri="{9D8B030D-6E8A-4147-A177-3AD203B41FA5}">
                      <a16:colId xmlns:a16="http://schemas.microsoft.com/office/drawing/2014/main" val="1405965235"/>
                    </a:ext>
                  </a:extLst>
                </a:gridCol>
                <a:gridCol w="1698221">
                  <a:extLst>
                    <a:ext uri="{9D8B030D-6E8A-4147-A177-3AD203B41FA5}">
                      <a16:colId xmlns:a16="http://schemas.microsoft.com/office/drawing/2014/main" val="1608869913"/>
                    </a:ext>
                  </a:extLst>
                </a:gridCol>
              </a:tblGrid>
              <a:tr h="1090037">
                <a:tc>
                  <a:txBody>
                    <a:bodyPr/>
                    <a:lstStyle/>
                    <a:p>
                      <a:pPr marL="0" marR="0" algn="ctr">
                        <a:spcBef>
                          <a:spcPts val="0"/>
                        </a:spcBef>
                        <a:spcAft>
                          <a:spcPts val="0"/>
                        </a:spcAft>
                      </a:pPr>
                      <a:r>
                        <a:rPr lang="en-US" sz="1100">
                          <a:effectLst/>
                        </a:rPr>
                        <a:t>Child's Age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Nov-15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total % of 0-5 Custody Population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Nov-16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total % of 0-5 Custody Population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Nov-17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total % of 0-5 Custody Population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458514716"/>
                  </a:ext>
                </a:extLst>
              </a:tr>
              <a:tr h="363346">
                <a:tc>
                  <a:txBody>
                    <a:bodyPr/>
                    <a:lstStyle/>
                    <a:p>
                      <a:pPr marL="0" marR="0" algn="ctr">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59.00%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66.27%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59.15%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3661607642"/>
                  </a:ext>
                </a:extLst>
              </a:tr>
              <a:tr h="363346">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58.77%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58.00%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64.29%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2492750573"/>
                  </a:ext>
                </a:extLst>
              </a:tr>
              <a:tr h="363346">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67.82%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64.29%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62.00%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1238868520"/>
                  </a:ext>
                </a:extLst>
              </a:tr>
              <a:tr h="363346">
                <a:tc>
                  <a:txBody>
                    <a:bodyPr/>
                    <a:lstStyle/>
                    <a:p>
                      <a:pPr marL="0" marR="0" algn="ctr">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66.29%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70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73.68%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54.41%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3142927985"/>
                  </a:ext>
                </a:extLst>
              </a:tr>
              <a:tr h="363346">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66.25%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71.62%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68.09%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3476067817"/>
                  </a:ext>
                </a:extLst>
              </a:tr>
              <a:tr h="381512">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69.57%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60.94%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67.27%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3086830380"/>
                  </a:ext>
                </a:extLst>
              </a:tr>
              <a:tr h="381512">
                <a:tc>
                  <a:txBody>
                    <a:bodyPr/>
                    <a:lstStyle/>
                    <a:p>
                      <a:pPr marL="0" marR="0" algn="r">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345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64.01%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329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65.80%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296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dirty="0">
                          <a:effectLst/>
                        </a:rPr>
                        <a:t>62.71%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extLst>
                  <a:ext uri="{0D108BD9-81ED-4DB2-BD59-A6C34878D82A}">
                    <a16:rowId xmlns:a16="http://schemas.microsoft.com/office/drawing/2014/main" val="657527367"/>
                  </a:ext>
                </a:extLst>
              </a:tr>
            </a:tbl>
          </a:graphicData>
        </a:graphic>
      </p:graphicFrame>
      <p:sp>
        <p:nvSpPr>
          <p:cNvPr id="4" name="Slide Number Placeholder 3">
            <a:extLst>
              <a:ext uri="{FF2B5EF4-FFF2-40B4-BE49-F238E27FC236}">
                <a16:creationId xmlns:a16="http://schemas.microsoft.com/office/drawing/2014/main" id="{FDC27C42-52A3-45AB-AB45-DA71503EF431}"/>
              </a:ext>
            </a:extLst>
          </p:cNvPr>
          <p:cNvSpPr>
            <a:spLocks noGrp="1"/>
          </p:cNvSpPr>
          <p:nvPr>
            <p:ph type="sldNum" sz="quarter" idx="12"/>
          </p:nvPr>
        </p:nvSpPr>
        <p:spPr/>
        <p:txBody>
          <a:bodyPr/>
          <a:lstStyle/>
          <a:p>
            <a:fld id="{40A61A8B-0473-4D1F-8DDB-7C6614B20121}" type="slidenum">
              <a:rPr lang="en-US" smtClean="0"/>
              <a:t>7</a:t>
            </a:fld>
            <a:endParaRPr lang="en-US" dirty="0"/>
          </a:p>
        </p:txBody>
      </p:sp>
    </p:spTree>
    <p:extLst>
      <p:ext uri="{BB962C8B-B14F-4D97-AF65-F5344CB8AC3E}">
        <p14:creationId xmlns:p14="http://schemas.microsoft.com/office/powerpoint/2010/main" val="189542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F8DB-6A43-4274-B17E-8754E0112CD7}"/>
              </a:ext>
            </a:extLst>
          </p:cNvPr>
          <p:cNvSpPr>
            <a:spLocks noGrp="1"/>
          </p:cNvSpPr>
          <p:nvPr>
            <p:ph type="title"/>
          </p:nvPr>
        </p:nvSpPr>
        <p:spPr/>
        <p:txBody>
          <a:bodyPr/>
          <a:lstStyle/>
          <a:p>
            <a:r>
              <a:rPr lang="en-US" sz="2400" dirty="0"/>
              <a:t>Number and Percent of Kids Ages 0-5 </a:t>
            </a:r>
            <a:br>
              <a:rPr lang="en-US" sz="2400" dirty="0"/>
            </a:br>
            <a:r>
              <a:rPr lang="en-US" sz="2400" dirty="0"/>
              <a:t>In Custody Due to Opiate Abuse Issues</a:t>
            </a:r>
          </a:p>
        </p:txBody>
      </p:sp>
      <p:graphicFrame>
        <p:nvGraphicFramePr>
          <p:cNvPr id="5" name="Content Placeholder 4">
            <a:extLst>
              <a:ext uri="{FF2B5EF4-FFF2-40B4-BE49-F238E27FC236}">
                <a16:creationId xmlns:a16="http://schemas.microsoft.com/office/drawing/2014/main" id="{A15B2A68-B114-431E-AD66-34818C6DC978}"/>
              </a:ext>
            </a:extLst>
          </p:cNvPr>
          <p:cNvGraphicFramePr>
            <a:graphicFrameLocks noGrp="1"/>
          </p:cNvGraphicFramePr>
          <p:nvPr>
            <p:ph idx="1"/>
            <p:extLst>
              <p:ext uri="{D42A27DB-BD31-4B8C-83A1-F6EECF244321}">
                <p14:modId xmlns:p14="http://schemas.microsoft.com/office/powerpoint/2010/main" val="1579171354"/>
              </p:ext>
            </p:extLst>
          </p:nvPr>
        </p:nvGraphicFramePr>
        <p:xfrm>
          <a:off x="1154952" y="2487168"/>
          <a:ext cx="9781273" cy="3657597"/>
        </p:xfrm>
        <a:graphic>
          <a:graphicData uri="http://schemas.openxmlformats.org/drawingml/2006/table">
            <a:tbl>
              <a:tblPr firstRow="1" firstCol="1" bandRow="1">
                <a:tableStyleId>{5C22544A-7EE6-4342-B048-85BDC9FD1C3A}</a:tableStyleId>
              </a:tblPr>
              <a:tblGrid>
                <a:gridCol w="1139712">
                  <a:extLst>
                    <a:ext uri="{9D8B030D-6E8A-4147-A177-3AD203B41FA5}">
                      <a16:colId xmlns:a16="http://schemas.microsoft.com/office/drawing/2014/main" val="2187527377"/>
                    </a:ext>
                  </a:extLst>
                </a:gridCol>
                <a:gridCol w="751143">
                  <a:extLst>
                    <a:ext uri="{9D8B030D-6E8A-4147-A177-3AD203B41FA5}">
                      <a16:colId xmlns:a16="http://schemas.microsoft.com/office/drawing/2014/main" val="1329130217"/>
                    </a:ext>
                  </a:extLst>
                </a:gridCol>
                <a:gridCol w="2237972">
                  <a:extLst>
                    <a:ext uri="{9D8B030D-6E8A-4147-A177-3AD203B41FA5}">
                      <a16:colId xmlns:a16="http://schemas.microsoft.com/office/drawing/2014/main" val="975563735"/>
                    </a:ext>
                  </a:extLst>
                </a:gridCol>
                <a:gridCol w="751143">
                  <a:extLst>
                    <a:ext uri="{9D8B030D-6E8A-4147-A177-3AD203B41FA5}">
                      <a16:colId xmlns:a16="http://schemas.microsoft.com/office/drawing/2014/main" val="1855907334"/>
                    </a:ext>
                  </a:extLst>
                </a:gridCol>
                <a:gridCol w="2415746">
                  <a:extLst>
                    <a:ext uri="{9D8B030D-6E8A-4147-A177-3AD203B41FA5}">
                      <a16:colId xmlns:a16="http://schemas.microsoft.com/office/drawing/2014/main" val="40029642"/>
                    </a:ext>
                  </a:extLst>
                </a:gridCol>
                <a:gridCol w="751143">
                  <a:extLst>
                    <a:ext uri="{9D8B030D-6E8A-4147-A177-3AD203B41FA5}">
                      <a16:colId xmlns:a16="http://schemas.microsoft.com/office/drawing/2014/main" val="3159917188"/>
                    </a:ext>
                  </a:extLst>
                </a:gridCol>
                <a:gridCol w="1706058">
                  <a:extLst>
                    <a:ext uri="{9D8B030D-6E8A-4147-A177-3AD203B41FA5}">
                      <a16:colId xmlns:a16="http://schemas.microsoft.com/office/drawing/2014/main" val="1326331013"/>
                    </a:ext>
                  </a:extLst>
                </a:gridCol>
                <a:gridCol w="28356">
                  <a:extLst>
                    <a:ext uri="{9D8B030D-6E8A-4147-A177-3AD203B41FA5}">
                      <a16:colId xmlns:a16="http://schemas.microsoft.com/office/drawing/2014/main" val="830886858"/>
                    </a:ext>
                  </a:extLst>
                </a:gridCol>
              </a:tblGrid>
              <a:tr h="1086417">
                <a:tc>
                  <a:txBody>
                    <a:bodyPr/>
                    <a:lstStyle/>
                    <a:p>
                      <a:pPr marL="0" marR="0" algn="ctr">
                        <a:spcBef>
                          <a:spcPts val="0"/>
                        </a:spcBef>
                        <a:spcAft>
                          <a:spcPts val="0"/>
                        </a:spcAft>
                      </a:pPr>
                      <a:r>
                        <a:rPr lang="en-US" sz="1100">
                          <a:effectLst/>
                        </a:rPr>
                        <a:t>Child's Age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Nov-15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total % of 0-5 Custody Population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Nov-16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total % of 0-5 Custody Population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Nov-17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total % of 0-5 Custody Population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1063922379"/>
                  </a:ext>
                </a:extLst>
              </a:tr>
              <a:tr h="362138">
                <a:tc>
                  <a:txBody>
                    <a:bodyPr/>
                    <a:lstStyle/>
                    <a:p>
                      <a:pPr marL="0" marR="0" algn="ctr">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51.00%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55.42%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29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40.85%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153634541"/>
                  </a:ext>
                </a:extLst>
              </a:tr>
              <a:tr h="362138">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47.37%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44.00%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51.19%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2566290577"/>
                  </a:ext>
                </a:extLst>
              </a:tr>
              <a:tr h="362138">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56.32%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53.57%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50.00%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473077322"/>
                  </a:ext>
                </a:extLst>
              </a:tr>
              <a:tr h="362138">
                <a:tc>
                  <a:txBody>
                    <a:bodyPr/>
                    <a:lstStyle/>
                    <a:p>
                      <a:pPr marL="0" marR="0" algn="ctr">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48.31%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55.79%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45.59%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3039892230"/>
                  </a:ext>
                </a:extLst>
              </a:tr>
              <a:tr h="362138">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51.25%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62.16%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53.19%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2574667396"/>
                  </a:ext>
                </a:extLst>
              </a:tr>
              <a:tr h="380245">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55.07%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50.00%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32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58.18%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a:effectLst/>
                        <a:latin typeface="Times New Roman" panose="02020603050405020304" pitchFamily="18" charset="0"/>
                      </a:endParaRPr>
                    </a:p>
                  </a:txBody>
                  <a:tcPr marL="0" marR="0" marT="0" marB="0" anchor="ctr"/>
                </a:tc>
                <a:extLst>
                  <a:ext uri="{0D108BD9-81ED-4DB2-BD59-A6C34878D82A}">
                    <a16:rowId xmlns:a16="http://schemas.microsoft.com/office/drawing/2014/main" val="1611631632"/>
                  </a:ext>
                </a:extLst>
              </a:tr>
              <a:tr h="380245">
                <a:tc>
                  <a:txBody>
                    <a:bodyPr/>
                    <a:lstStyle/>
                    <a:p>
                      <a:pPr marL="0" marR="0" algn="r">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276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51.21%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266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53.20%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235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pPr marL="0" marR="0" algn="ctr">
                        <a:spcBef>
                          <a:spcPts val="0"/>
                        </a:spcBef>
                        <a:spcAft>
                          <a:spcPts val="0"/>
                        </a:spcAft>
                      </a:pPr>
                      <a:r>
                        <a:rPr lang="en-US" sz="1100">
                          <a:effectLst/>
                        </a:rPr>
                        <a:t>49.79%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172" marR="68172" marT="0" marB="0" anchor="b"/>
                </a:tc>
                <a:tc>
                  <a:txBody>
                    <a:bodyPr/>
                    <a:lstStyle/>
                    <a:p>
                      <a:endParaRPr lang="en-US" sz="1000" dirty="0">
                        <a:effectLst/>
                        <a:latin typeface="Times New Roman" panose="02020603050405020304" pitchFamily="18" charset="0"/>
                      </a:endParaRPr>
                    </a:p>
                  </a:txBody>
                  <a:tcPr marL="0" marR="0" marT="0" marB="0" anchor="ctr"/>
                </a:tc>
                <a:extLst>
                  <a:ext uri="{0D108BD9-81ED-4DB2-BD59-A6C34878D82A}">
                    <a16:rowId xmlns:a16="http://schemas.microsoft.com/office/drawing/2014/main" val="953190202"/>
                  </a:ext>
                </a:extLst>
              </a:tr>
            </a:tbl>
          </a:graphicData>
        </a:graphic>
      </p:graphicFrame>
      <p:sp>
        <p:nvSpPr>
          <p:cNvPr id="4" name="Slide Number Placeholder 3">
            <a:extLst>
              <a:ext uri="{FF2B5EF4-FFF2-40B4-BE49-F238E27FC236}">
                <a16:creationId xmlns:a16="http://schemas.microsoft.com/office/drawing/2014/main" id="{CD360864-7A0E-4A7D-BCD1-C074AFA61E54}"/>
              </a:ext>
            </a:extLst>
          </p:cNvPr>
          <p:cNvSpPr>
            <a:spLocks noGrp="1"/>
          </p:cNvSpPr>
          <p:nvPr>
            <p:ph type="sldNum" sz="quarter" idx="12"/>
          </p:nvPr>
        </p:nvSpPr>
        <p:spPr/>
        <p:txBody>
          <a:bodyPr/>
          <a:lstStyle/>
          <a:p>
            <a:fld id="{40A61A8B-0473-4D1F-8DDB-7C6614B20121}" type="slidenum">
              <a:rPr lang="en-US" smtClean="0"/>
              <a:t>8</a:t>
            </a:fld>
            <a:endParaRPr lang="en-US" dirty="0"/>
          </a:p>
        </p:txBody>
      </p:sp>
    </p:spTree>
    <p:extLst>
      <p:ext uri="{BB962C8B-B14F-4D97-AF65-F5344CB8AC3E}">
        <p14:creationId xmlns:p14="http://schemas.microsoft.com/office/powerpoint/2010/main" val="125203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2A10B3-9130-4AD3-A5A2-5512347E5FB1}"/>
              </a:ext>
            </a:extLst>
          </p:cNvPr>
          <p:cNvSpPr>
            <a:spLocks noGrp="1"/>
          </p:cNvSpPr>
          <p:nvPr>
            <p:ph type="title"/>
          </p:nvPr>
        </p:nvSpPr>
        <p:spPr>
          <a:xfrm>
            <a:off x="350520" y="1421786"/>
            <a:ext cx="3331464" cy="4930246"/>
          </a:xfrm>
        </p:spPr>
        <p:txBody>
          <a:bodyPr>
            <a:normAutofit/>
          </a:bodyPr>
          <a:lstStyle/>
          <a:p>
            <a:pPr algn="r"/>
            <a:r>
              <a:rPr lang="en-US" dirty="0">
                <a:solidFill>
                  <a:schemeClr val="accent1"/>
                </a:solidFill>
                <a:latin typeface="Georgia" panose="02040502050405020303" pitchFamily="18" charset="0"/>
              </a:rPr>
              <a:t>Parent-Child contact survey, Spring 2017</a:t>
            </a:r>
          </a:p>
        </p:txBody>
      </p:sp>
      <p:sp>
        <p:nvSpPr>
          <p:cNvPr id="4" name="Content Placeholder 3">
            <a:extLst>
              <a:ext uri="{FF2B5EF4-FFF2-40B4-BE49-F238E27FC236}">
                <a16:creationId xmlns:a16="http://schemas.microsoft.com/office/drawing/2014/main" id="{33939A4E-5B28-4B3F-B5A8-A281E8EB8106}"/>
              </a:ext>
            </a:extLst>
          </p:cNvPr>
          <p:cNvSpPr>
            <a:spLocks noGrp="1"/>
          </p:cNvSpPr>
          <p:nvPr>
            <p:ph idx="1"/>
          </p:nvPr>
        </p:nvSpPr>
        <p:spPr>
          <a:xfrm>
            <a:off x="4535424" y="2133600"/>
            <a:ext cx="6864095" cy="4815840"/>
          </a:xfrm>
        </p:spPr>
        <p:txBody>
          <a:bodyPr anchor="ctr">
            <a:normAutofit/>
          </a:bodyPr>
          <a:lstStyle/>
          <a:p>
            <a:pPr marL="0" indent="0">
              <a:buNone/>
            </a:pPr>
            <a:r>
              <a:rPr lang="en-US" sz="1900" dirty="0">
                <a:latin typeface="Georgia" panose="02040502050405020303" pitchFamily="18" charset="0"/>
                <a:cs typeface="Arial" panose="020B0604020202020204" pitchFamily="34" charset="0"/>
              </a:rPr>
              <a:t>Central office requested all ongoing SWs with a full caseload (not on probation) to complete an 11 question survey</a:t>
            </a:r>
          </a:p>
          <a:p>
            <a:pPr marL="0" indent="0">
              <a:buNone/>
            </a:pPr>
            <a:endParaRPr lang="en-US" sz="1900" dirty="0">
              <a:latin typeface="Georgia" panose="02040502050405020303" pitchFamily="18" charset="0"/>
              <a:cs typeface="Arial" panose="020B0604020202020204" pitchFamily="34" charset="0"/>
            </a:endParaRPr>
          </a:p>
          <a:p>
            <a:pPr marL="0" indent="0">
              <a:buNone/>
            </a:pPr>
            <a:r>
              <a:rPr lang="en-US" sz="1900" dirty="0">
                <a:latin typeface="Georgia" panose="02040502050405020303" pitchFamily="18" charset="0"/>
                <a:cs typeface="Arial" panose="020B0604020202020204" pitchFamily="34" charset="0"/>
              </a:rPr>
              <a:t>The questions focused on parent-child contact to better understand how many hours are dedicated to supporting monitored family time per week/per ongoing caseload.</a:t>
            </a:r>
          </a:p>
          <a:p>
            <a:pPr marL="0" indent="0">
              <a:buNone/>
            </a:pPr>
            <a:endParaRPr lang="en-US" sz="1900" dirty="0">
              <a:latin typeface="Georgia" panose="02040502050405020303" pitchFamily="18" charset="0"/>
              <a:cs typeface="Arial" panose="020B0604020202020204" pitchFamily="34" charset="0"/>
            </a:endParaRPr>
          </a:p>
          <a:p>
            <a:pPr marL="0" indent="0">
              <a:buNone/>
            </a:pPr>
            <a:r>
              <a:rPr lang="en-US" sz="1900" dirty="0">
                <a:latin typeface="Georgia" panose="02040502050405020303" pitchFamily="18" charset="0"/>
                <a:cs typeface="Arial" panose="020B0604020202020204" pitchFamily="34" charset="0"/>
              </a:rPr>
              <a:t>69 SWs completed the survey and all districts had responses</a:t>
            </a:r>
          </a:p>
          <a:p>
            <a:pPr marL="0" indent="0">
              <a:buNone/>
            </a:pPr>
            <a:endParaRPr lang="en-US" sz="1900" dirty="0">
              <a:latin typeface="Georgia" panose="02040502050405020303" pitchFamily="18" charset="0"/>
              <a:cs typeface="Arial" panose="020B0604020202020204" pitchFamily="34" charset="0"/>
            </a:endParaRPr>
          </a:p>
          <a:p>
            <a:pPr marL="0" indent="0">
              <a:buNone/>
            </a:pPr>
            <a:r>
              <a:rPr lang="en-US" sz="1900" dirty="0">
                <a:latin typeface="Georgia" panose="02040502050405020303" pitchFamily="18" charset="0"/>
                <a:cs typeface="Arial" panose="020B0604020202020204" pitchFamily="34" charset="0"/>
              </a:rPr>
              <a:t>Responses are averages and do not include time spent coordinating parent child contact</a:t>
            </a:r>
          </a:p>
        </p:txBody>
      </p:sp>
    </p:spTree>
    <p:extLst>
      <p:ext uri="{BB962C8B-B14F-4D97-AF65-F5344CB8AC3E}">
        <p14:creationId xmlns:p14="http://schemas.microsoft.com/office/powerpoint/2010/main" val="3411425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1361</TotalTime>
  <Words>3166</Words>
  <Application>Microsoft Office PowerPoint</Application>
  <PresentationFormat>Widescreen</PresentationFormat>
  <Paragraphs>551</Paragraphs>
  <Slides>40</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Century Gothic</vt:lpstr>
      <vt:lpstr>Georgia</vt:lpstr>
      <vt:lpstr>Times New Roman</vt:lpstr>
      <vt:lpstr>Wingdings</vt:lpstr>
      <vt:lpstr>Wingdings 3</vt:lpstr>
      <vt:lpstr>Ion Boardroom</vt:lpstr>
      <vt:lpstr>Department for Children and Families</vt:lpstr>
      <vt:lpstr>Impact of Opioid Crisis on DCF Services and Families</vt:lpstr>
      <vt:lpstr>Family Services Division  Impact on Caseload</vt:lpstr>
      <vt:lpstr>Family Services Division  Children in Custody</vt:lpstr>
      <vt:lpstr>Family Services Division Children in Custody Ages 0 - 5 </vt:lpstr>
      <vt:lpstr>Family Services Division Shifting Caseload</vt:lpstr>
      <vt:lpstr>Number and Percent of Children 0-5  In Custody Due to Substance Use Issues</vt:lpstr>
      <vt:lpstr>Number and Percent of Kids Ages 0-5  In Custody Due to Opiate Abuse Issues</vt:lpstr>
      <vt:lpstr>Parent-Child contact survey, Spring 2017</vt:lpstr>
      <vt:lpstr>PowerPoint Presentation</vt:lpstr>
      <vt:lpstr>PowerPoint Presentation</vt:lpstr>
      <vt:lpstr>PowerPoint Presentation</vt:lpstr>
      <vt:lpstr>PowerPoint Presentation</vt:lpstr>
      <vt:lpstr>Economic Services Division – Reach Up Impact on Caseload</vt:lpstr>
      <vt:lpstr>Child Development Division Impact on Services</vt:lpstr>
      <vt:lpstr>Office of Economic Opportunity Impact on Homelessness</vt:lpstr>
      <vt:lpstr>Office of Child Support (OCS) Impact on Caseload</vt:lpstr>
      <vt:lpstr>Best Practices at DCF</vt:lpstr>
      <vt:lpstr>Family Services Division Best Practice</vt:lpstr>
      <vt:lpstr>Family Services Division Best Practice</vt:lpstr>
      <vt:lpstr>Family Services Division Best Practice</vt:lpstr>
      <vt:lpstr>Family Services Division Best Practice</vt:lpstr>
      <vt:lpstr>Family Services Division Best Practice</vt:lpstr>
      <vt:lpstr>Family Services Division Best Practice</vt:lpstr>
      <vt:lpstr>Family Services Division Best Practice</vt:lpstr>
      <vt:lpstr>Economic Services Division – Reach Up Best Practice</vt:lpstr>
      <vt:lpstr>Economic Services – Reach Up Best Practice </vt:lpstr>
      <vt:lpstr>Economic Services Division – Reach Up Best Practice</vt:lpstr>
      <vt:lpstr>Economic Services – Jobs for Independence Best Practice</vt:lpstr>
      <vt:lpstr>Child Development Division Best Practice</vt:lpstr>
      <vt:lpstr>Children Development Division Best Practice</vt:lpstr>
      <vt:lpstr>Office of Economic Opportunity Best Practice</vt:lpstr>
      <vt:lpstr>Office of Child Support Best Practice</vt:lpstr>
      <vt:lpstr>DCF’s Recommendations to the Governor’s Opioid Coordination Council</vt:lpstr>
      <vt:lpstr>Intervention</vt:lpstr>
      <vt:lpstr>Intervention</vt:lpstr>
      <vt:lpstr>Intervention  </vt:lpstr>
      <vt:lpstr>Intervention </vt:lpstr>
      <vt:lpstr>Prevention/Intervention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Children and Families</dc:title>
  <dc:creator>Rex, Judith</dc:creator>
  <cp:lastModifiedBy>Shea, Karen</cp:lastModifiedBy>
  <cp:revision>135</cp:revision>
  <cp:lastPrinted>2017-09-08T18:57:23Z</cp:lastPrinted>
  <dcterms:created xsi:type="dcterms:W3CDTF">2017-08-23T14:58:05Z</dcterms:created>
  <dcterms:modified xsi:type="dcterms:W3CDTF">2018-01-30T14:59:50Z</dcterms:modified>
</cp:coreProperties>
</file>